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KEtWwRCl5YoHz6imaawZFtbib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34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Trebuchet MS"/>
                <a:ea typeface="Trebuchet MS"/>
                <a:cs typeface="Trebuchet MS"/>
                <a:sym typeface="Trebuchet MS"/>
              </a:rPr>
              <a:t>Presenter dialogue –</a:t>
            </a:r>
            <a:endParaRPr sz="1400" b="1">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Trebuchet MS"/>
                <a:ea typeface="Trebuchet MS"/>
                <a:cs typeface="Trebuchet MS"/>
                <a:sym typeface="Trebuchet MS"/>
              </a:rPr>
              <a:t>Welcome to </a:t>
            </a:r>
            <a:r>
              <a:rPr lang="en" sz="1400" i="1">
                <a:solidFill>
                  <a:srgbClr val="1155CC"/>
                </a:solidFill>
                <a:latin typeface="Trebuchet MS"/>
                <a:ea typeface="Trebuchet MS"/>
                <a:cs typeface="Trebuchet MS"/>
                <a:sym typeface="Trebuchet MS"/>
              </a:rPr>
              <a:t>[inset your school’s name]</a:t>
            </a:r>
            <a:r>
              <a:rPr lang="en" sz="1400" i="1">
                <a:solidFill>
                  <a:srgbClr val="00B0F0"/>
                </a:solidFill>
                <a:latin typeface="Trebuchet MS"/>
                <a:ea typeface="Trebuchet MS"/>
                <a:cs typeface="Trebuchet MS"/>
                <a:sym typeface="Trebuchet MS"/>
              </a:rPr>
              <a:t> </a:t>
            </a:r>
            <a:r>
              <a:rPr lang="en" sz="1400">
                <a:solidFill>
                  <a:schemeClr val="dk1"/>
                </a:solidFill>
                <a:latin typeface="Trebuchet MS"/>
                <a:ea typeface="Trebuchet MS"/>
                <a:cs typeface="Trebuchet MS"/>
                <a:sym typeface="Trebuchet MS"/>
              </a:rPr>
              <a:t>Title I Annual Meeting.  Thank you for attending!  </a:t>
            </a: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6c891d9bd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6c891d9bd_0_49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SzPts val="1100"/>
              <a:buNone/>
            </a:pPr>
            <a:r>
              <a:rPr lang="en" sz="1400" i="1">
                <a:solidFill>
                  <a:srgbClr val="1155CC"/>
                </a:solidFill>
                <a:latin typeface="Trebuchet MS"/>
                <a:ea typeface="Trebuchet MS"/>
                <a:cs typeface="Trebuchet MS"/>
                <a:sym typeface="Trebuchet MS"/>
              </a:rPr>
              <a:t>Customize this slide to detail what your school is doing with Title I funds this year to increase student achievement for all students.</a:t>
            </a:r>
            <a:endParaRPr sz="1400">
              <a:solidFill>
                <a:srgbClr val="1155CC"/>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B0F0"/>
              </a:buClr>
              <a:buSzPts val="1200"/>
              <a:buFont typeface="Calibri"/>
              <a:buNone/>
            </a:pPr>
            <a:r>
              <a:rPr lang="en" sz="1400" i="1">
                <a:solidFill>
                  <a:srgbClr val="1155CC"/>
                </a:solidFill>
                <a:latin typeface="Trebuchet MS"/>
                <a:ea typeface="Trebuchet MS"/>
                <a:cs typeface="Trebuchet MS"/>
                <a:sym typeface="Trebuchet MS"/>
              </a:rPr>
              <a:t>Share details for each bulleted item.</a:t>
            </a:r>
            <a:endParaRPr sz="1400">
              <a:solidFill>
                <a:srgbClr val="1155CC"/>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41" name="Google Shape;141;g146c891d9bd_0_49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6c891d9bd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46c891d9bd_0_558: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latin typeface="Trebuchet MS"/>
                <a:ea typeface="Trebuchet MS"/>
                <a:cs typeface="Trebuchet MS"/>
                <a:sym typeface="Trebuchet MS"/>
              </a:rPr>
              <a:t>Our Schoolwide Plan involves the entire school community, including families.  Researchers have studied the benefits of family involvement in schools and have found that students are positively impacted when their families are involved in their education.  Students…(read bullets).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latin typeface="Trebuchet MS"/>
              <a:ea typeface="Trebuchet MS"/>
              <a:cs typeface="Trebuchet MS"/>
              <a:sym typeface="Trebuchet MS"/>
            </a:endParaRPr>
          </a:p>
        </p:txBody>
      </p:sp>
      <p:sp>
        <p:nvSpPr>
          <p:cNvPr id="151" name="Google Shape;151;g146c891d9bd_0_558: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46c891d9bd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46c891d9bd_0_616: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latin typeface="Trebuchet MS"/>
                <a:ea typeface="Trebuchet MS"/>
                <a:cs typeface="Trebuchet MS"/>
                <a:sym typeface="Trebuchet MS"/>
              </a:rPr>
              <a:t>We recognize the importance of partnering with families so students reap those benefits.  Part of our Schoolwide Plan includes how we partner with families to help students succeed.  In fact, we have an entire plan that outlines the steps we will take to strengthen our partnership with families.  </a:t>
            </a:r>
            <a:r>
              <a:rPr lang="en" sz="1400" b="1">
                <a:latin typeface="Trebuchet MS"/>
                <a:ea typeface="Trebuchet MS"/>
                <a:cs typeface="Trebuchet MS"/>
                <a:sym typeface="Trebuchet MS"/>
              </a:rPr>
              <a:t>PFEP summaries are sent home in multiple languages. </a:t>
            </a:r>
            <a:endParaRPr sz="1400" b="1">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60" name="Google Shape;160;g146c891d9bd_0_616: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6c891d9bd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46c891d9bd_0_68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The plan describes how the school partners with the community, volunteers, and businesses to increase student achievement. It also outlines specific academic trainings designed for parents and family members to learn strategies they can use at home and help their children master specific foundational skills.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b="1">
                <a:solidFill>
                  <a:schemeClr val="dk1"/>
                </a:solidFill>
                <a:latin typeface="Trebuchet MS"/>
                <a:ea typeface="Trebuchet MS"/>
                <a:cs typeface="Trebuchet MS"/>
                <a:sym typeface="Trebuchet MS"/>
              </a:rPr>
              <a:t>Share – PFEP Summary will be posted on the school website. Optional – navigate to the school’s website.</a:t>
            </a:r>
            <a:endParaRPr sz="1400" b="1">
              <a:latin typeface="Trebuchet MS"/>
              <a:ea typeface="Trebuchet MS"/>
              <a:cs typeface="Trebuchet MS"/>
              <a:sym typeface="Trebuchet MS"/>
            </a:endParaRPr>
          </a:p>
        </p:txBody>
      </p:sp>
      <p:sp>
        <p:nvSpPr>
          <p:cNvPr id="168" name="Google Shape;168;g146c891d9bd_0_68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46c891d9bd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46c891d9bd_0_73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 sz="1400">
                <a:solidFill>
                  <a:srgbClr val="00B0F0"/>
                </a:solidFill>
                <a:latin typeface="Trebuchet MS"/>
                <a:ea typeface="Trebuchet MS"/>
                <a:cs typeface="Trebuchet MS"/>
                <a:sym typeface="Trebuchet MS"/>
              </a:rPr>
              <a:t>Customize this slide to detail what your school is doing with Title I funds this year to increase student achievement for all students.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Be sure to include learning outcomes for parents and share what they can expect to learn from attending these interactive trainings.</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Optional = Ask parents to enter these dates in their phone/calendar as save the date.  </a:t>
            </a:r>
            <a:endParaRPr sz="1400" b="1">
              <a:solidFill>
                <a:schemeClr val="dk1"/>
              </a:solidFill>
              <a:latin typeface="Trebuchet MS"/>
              <a:ea typeface="Trebuchet MS"/>
              <a:cs typeface="Trebuchet MS"/>
              <a:sym typeface="Trebuchet MS"/>
            </a:endParaRPr>
          </a:p>
        </p:txBody>
      </p:sp>
      <p:sp>
        <p:nvSpPr>
          <p:cNvPr id="177" name="Google Shape;177;g146c891d9bd_0_73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46c891d9bd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46c891d9bd_0_79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latin typeface="Trebuchet MS"/>
                <a:ea typeface="Trebuchet MS"/>
                <a:cs typeface="Trebuchet MS"/>
                <a:sym typeface="Trebuchet MS"/>
              </a:rPr>
              <a:t>An important part of the Parent and Family Engagement Plan is our School-Parent Compact. The Compact is also developed jointly with parents, family members and staff and outlines the responsibilities each have to raising student achievement.</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88" name="Google Shape;188;g146c891d9bd_0_79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46c891d9bd_0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146c891d9bd_0_857: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 sz="1400">
                <a:solidFill>
                  <a:srgbClr val="00B0F0"/>
                </a:solidFill>
                <a:latin typeface="Trebuchet MS"/>
                <a:ea typeface="Trebuchet MS"/>
                <a:cs typeface="Trebuchet MS"/>
                <a:sym typeface="Trebuchet MS"/>
              </a:rPr>
              <a:t>Share your school’s final Compact.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latin typeface="Trebuchet MS"/>
                <a:ea typeface="Trebuchet MS"/>
                <a:cs typeface="Trebuchet MS"/>
                <a:sym typeface="Trebuchet MS"/>
              </a:rPr>
              <a:t>Share with parents:</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latin typeface="Trebuchet MS"/>
              <a:ea typeface="Trebuchet MS"/>
              <a:cs typeface="Trebuchet MS"/>
              <a:sym typeface="Trebuchet MS"/>
            </a:endParaRPr>
          </a:p>
          <a:p>
            <a:pPr marL="508000" lvl="0" indent="-508000" algn="l" rtl="0">
              <a:lnSpc>
                <a:spcPct val="100000"/>
              </a:lnSpc>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the importance of the School-Parent Compact </a:t>
            </a:r>
            <a:endParaRPr sz="1400">
              <a:latin typeface="Trebuchet MS"/>
              <a:ea typeface="Trebuchet MS"/>
              <a:cs typeface="Trebuchet MS"/>
              <a:sym typeface="Trebuchet MS"/>
            </a:endParaRPr>
          </a:p>
          <a:p>
            <a:pPr marL="508000" lvl="0" indent="-508000" algn="l" rtl="0">
              <a:lnSpc>
                <a:spcPct val="100000"/>
              </a:lnSpc>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how it was developed and </a:t>
            </a:r>
            <a:endParaRPr sz="1400">
              <a:latin typeface="Trebuchet MS"/>
              <a:ea typeface="Trebuchet MS"/>
              <a:cs typeface="Trebuchet MS"/>
              <a:sym typeface="Trebuchet MS"/>
            </a:endParaRPr>
          </a:p>
          <a:p>
            <a:pPr marL="508000" lvl="0" indent="-508000" algn="l" rtl="0">
              <a:lnSpc>
                <a:spcPct val="100000"/>
              </a:lnSpc>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how it is going to be used to impact student achievement</a:t>
            </a:r>
            <a:endParaRPr sz="1400">
              <a:latin typeface="Trebuchet MS"/>
              <a:ea typeface="Trebuchet MS"/>
              <a:cs typeface="Trebuchet MS"/>
              <a:sym typeface="Trebuchet MS"/>
            </a:endParaRPr>
          </a:p>
          <a:p>
            <a:pPr marL="508000" marR="0" lvl="0" indent="-508000" algn="l" rtl="0">
              <a:lnSpc>
                <a:spcPct val="100000"/>
              </a:lnSpc>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the Compact will be revisited during ELEMENTARY parent-teacher conferences (as required by law)</a:t>
            </a:r>
            <a:endParaRPr sz="1400">
              <a:latin typeface="Trebuchet MS"/>
              <a:ea typeface="Trebuchet MS"/>
              <a:cs typeface="Trebuchet MS"/>
              <a:sym typeface="Trebuchet MS"/>
            </a:endParaRPr>
          </a:p>
        </p:txBody>
      </p:sp>
      <p:sp>
        <p:nvSpPr>
          <p:cNvPr id="197" name="Google Shape;197;g146c891d9bd_0_857: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46c891d9bd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46c891d9bd_0_915: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latin typeface="Trebuchet MS"/>
                <a:ea typeface="Trebuchet MS"/>
                <a:cs typeface="Trebuchet MS"/>
                <a:sym typeface="Trebuchet MS"/>
              </a:rPr>
              <a:t>Title I schools must inform parents and family members of their </a:t>
            </a:r>
            <a:r>
              <a:rPr lang="en" sz="1400">
                <a:solidFill>
                  <a:schemeClr val="dk1"/>
                </a:solidFill>
                <a:latin typeface="Trebuchet MS"/>
                <a:ea typeface="Trebuchet MS"/>
                <a:cs typeface="Trebuchet MS"/>
                <a:sym typeface="Trebuchet MS"/>
              </a:rPr>
              <a:t>rights. Parents and family members have the right to request information regarding their child’s teachers and paraprofessionals’ qualifications and their child’s academic level and growth on State assessments.   </a:t>
            </a:r>
            <a:endParaRPr sz="1400">
              <a:solidFill>
                <a:schemeClr val="dk1"/>
              </a:solidFill>
              <a:latin typeface="Trebuchet MS"/>
              <a:ea typeface="Trebuchet MS"/>
              <a:cs typeface="Trebuchet MS"/>
              <a:sym typeface="Trebuchet MS"/>
            </a:endParaRPr>
          </a:p>
        </p:txBody>
      </p:sp>
      <p:sp>
        <p:nvSpPr>
          <p:cNvPr id="206" name="Google Shape;206;g146c891d9bd_0_915: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46c891d9bd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146c891d9bd_0_973: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Parents must be notified if their child has been taught for four or more weeks by a </a:t>
            </a:r>
            <a:r>
              <a:rPr lang="en" sz="1400" b="1" u="sng">
                <a:solidFill>
                  <a:schemeClr val="dk1"/>
                </a:solidFill>
                <a:latin typeface="Trebuchet MS"/>
                <a:ea typeface="Trebuchet MS"/>
                <a:cs typeface="Trebuchet MS"/>
                <a:sym typeface="Trebuchet MS"/>
              </a:rPr>
              <a:t>teacher</a:t>
            </a:r>
            <a:r>
              <a:rPr lang="en" sz="1400">
                <a:solidFill>
                  <a:schemeClr val="dk1"/>
                </a:solidFill>
                <a:latin typeface="Trebuchet MS"/>
                <a:ea typeface="Trebuchet MS"/>
                <a:cs typeface="Trebuchet MS"/>
                <a:sym typeface="Trebuchet MS"/>
              </a:rPr>
              <a:t> </a:t>
            </a:r>
            <a:r>
              <a:rPr lang="en" sz="1400" b="1">
                <a:solidFill>
                  <a:schemeClr val="dk1"/>
                </a:solidFill>
                <a:latin typeface="Trebuchet MS"/>
                <a:ea typeface="Trebuchet MS"/>
                <a:cs typeface="Trebuchet MS"/>
                <a:sym typeface="Trebuchet MS"/>
              </a:rPr>
              <a:t>who is licensed to teach in the State of Florida, </a:t>
            </a:r>
            <a:r>
              <a:rPr lang="en" sz="1400">
                <a:solidFill>
                  <a:schemeClr val="dk1"/>
                </a:solidFill>
                <a:latin typeface="Trebuchet MS"/>
                <a:ea typeface="Trebuchet MS"/>
                <a:cs typeface="Trebuchet MS"/>
                <a:sym typeface="Trebuchet MS"/>
              </a:rPr>
              <a:t>but does not hold a certificate to teach the grade or subject listed above.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Parents must also be notified if their child has been taught for four or more weeks by a </a:t>
            </a:r>
            <a:r>
              <a:rPr lang="en" sz="1400" b="1" u="sng">
                <a:solidFill>
                  <a:schemeClr val="dk1"/>
                </a:solidFill>
                <a:latin typeface="Trebuchet MS"/>
                <a:ea typeface="Trebuchet MS"/>
                <a:cs typeface="Trebuchet MS"/>
                <a:sym typeface="Trebuchet MS"/>
              </a:rPr>
              <a:t>substitute teacher </a:t>
            </a:r>
            <a:r>
              <a:rPr lang="en" sz="1400" b="1">
                <a:solidFill>
                  <a:schemeClr val="dk1"/>
                </a:solidFill>
                <a:latin typeface="Trebuchet MS"/>
                <a:ea typeface="Trebuchet MS"/>
                <a:cs typeface="Trebuchet MS"/>
                <a:sym typeface="Trebuchet MS"/>
              </a:rPr>
              <a:t>who is approved by the District to substitute teach, </a:t>
            </a:r>
            <a:r>
              <a:rPr lang="en" sz="1400">
                <a:solidFill>
                  <a:schemeClr val="dk1"/>
                </a:solidFill>
                <a:latin typeface="Trebuchet MS"/>
                <a:ea typeface="Trebuchet MS"/>
                <a:cs typeface="Trebuchet MS"/>
                <a:sym typeface="Trebuchet MS"/>
              </a:rPr>
              <a:t>but does not hold a Florida Department of Education teaching certificate for the grade level or subject listed above.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School must share with parents their child’s assessments results (FSA, EOC and SSA). </a:t>
            </a:r>
            <a:endParaRPr sz="1400">
              <a:solidFill>
                <a:schemeClr val="dk1"/>
              </a:solidFill>
              <a:latin typeface="Trebuchet MS"/>
              <a:ea typeface="Trebuchet MS"/>
              <a:cs typeface="Trebuchet MS"/>
              <a:sym typeface="Trebuchet MS"/>
            </a:endParaRPr>
          </a:p>
        </p:txBody>
      </p:sp>
      <p:sp>
        <p:nvSpPr>
          <p:cNvPr id="215" name="Google Shape;215;g146c891d9bd_0_973: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b11f628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eb11f628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46c891d9bd_0_1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146c891d9bd_0_1438: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According to federal guidelines, every Title I school must hold an informational Annual Meeting.   The meeting allows parents and family members to better understand the importance of their role in their child’s education.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It also gives us an opportunity to ask for your input to help us improve our Title I program.</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So what is Title I?</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64" name="Google Shape;64;g146c891d9bd_0_1438: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472ca33bd4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472ca33bd4_0_90: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The program provides supplemental academic and social support to migrant students and their families.</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br>
              <a:rPr lang="en"/>
            </a:br>
            <a:endParaRPr/>
          </a:p>
        </p:txBody>
      </p:sp>
      <p:sp>
        <p:nvSpPr>
          <p:cNvPr id="233" name="Google Shape;233;g1472ca33bd4_0_90: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b144544bc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eb144544b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In addition to the services that we provide to the migrant students, do you know that our District also provides support and services to students experiencing homelessness, including unaccompanied homeless youth? Unaccompanied homeless youth are homeless youth not in the physical custody of a parent or guardian.</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252" name="Google Shape;252;p2: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latin typeface="Trebuchet MS"/>
                <a:ea typeface="Trebuchet MS"/>
                <a:cs typeface="Trebuchet MS"/>
                <a:sym typeface="Trebuchet MS"/>
              </a:rPr>
              <a:t>Every effort is made to address the needs of students and families experiencing homelessness.  Families can contact the school to find more information on the services the school and District provide.</a:t>
            </a:r>
            <a:endParaRPr sz="1400">
              <a:latin typeface="Trebuchet MS"/>
              <a:ea typeface="Trebuchet MS"/>
              <a:cs typeface="Trebuchet MS"/>
              <a:sym typeface="Trebuchet MS"/>
            </a:endParaRPr>
          </a:p>
        </p:txBody>
      </p:sp>
      <p:sp>
        <p:nvSpPr>
          <p:cNvPr id="260" name="Google Shape;260;p3: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txBox="1">
            <a:spLocks noGrp="1"/>
          </p:cNvSpPr>
          <p:nvPr>
            <p:ph type="body" idx="1"/>
          </p:nvPr>
        </p:nvSpPr>
        <p:spPr>
          <a:xfrm>
            <a:off x="685800" y="4343404"/>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46c891d9bd_0_1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146c891d9bd_0_126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Ask if there are any questions.</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Ask participants to complete evaluation using the link posted to school website under Annual Meeting.</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Thank participants for attending.</a:t>
            </a:r>
            <a:endParaRPr sz="1400">
              <a:latin typeface="Trebuchet MS"/>
              <a:ea typeface="Trebuchet MS"/>
              <a:cs typeface="Trebuchet MS"/>
              <a:sym typeface="Trebuchet MS"/>
            </a:endParaRPr>
          </a:p>
        </p:txBody>
      </p:sp>
      <p:sp>
        <p:nvSpPr>
          <p:cNvPr id="275" name="Google Shape;275;g146c891d9bd_0_126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6c891d9bd_0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146c891d9bd_0_1378: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Title I is part of the Every Student Succeeds Act (ESSA), first passed into law as the Elementary and Secondary Education Act in 1965 under President Johnson.  The intent of this law was, and still is, to provide federal funds to support schools with high poverty rates to ensure that all children have the opportunity and resources to obtain a high-quality education.  To this, Title I funds are used to  support instruction, professional development of teachers, and family engagement programs.</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74" name="Google Shape;74;g146c891d9bd_0_1378: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6c891d9bd_0_1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146c891d9bd_0_131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Palm Beach County is now a Community Eligibility Provision (CEP) district meaning all students receive free breakfast and lunch. School’s qualify for Title I funding based on the percentage of students that are direct certified by the State. The more students who are eligible, the more funding the school receives. Students must fall between the ages of 5 and 17 in order to be counted in the calculation. </a:t>
            </a:r>
            <a:endParaRPr sz="1400">
              <a:latin typeface="Trebuchet MS"/>
              <a:ea typeface="Trebuchet MS"/>
              <a:cs typeface="Trebuchet MS"/>
              <a:sym typeface="Trebuchet MS"/>
            </a:endParaRPr>
          </a:p>
        </p:txBody>
      </p:sp>
      <p:sp>
        <p:nvSpPr>
          <p:cNvPr id="85" name="Google Shape;85;g146c891d9bd_0_131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46c891d9b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146c891d9bd_0_7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Calibri"/>
                <a:ea typeface="Calibri"/>
                <a:cs typeface="Calibri"/>
                <a:sym typeface="Calibri"/>
              </a:rPr>
              <a:t>Presenter dialogue – </a:t>
            </a:r>
            <a:endParaRPr sz="1400"/>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Calibri"/>
                <a:ea typeface="Calibri"/>
                <a:cs typeface="Calibri"/>
                <a:sym typeface="Calibri"/>
              </a:rPr>
              <a:t>The Title I funds are in addition to what the District provides.  The funds are used to supplement and create innovative programs at our school, including support for families.  In fact, a set amount must be spent on Parent and Family Engagement. Parents and family members are important stakeholders and have the right to give input into how the school will spend the funds.  </a:t>
            </a:r>
            <a:endParaRPr sz="1400"/>
          </a:p>
        </p:txBody>
      </p:sp>
      <p:sp>
        <p:nvSpPr>
          <p:cNvPr id="95" name="Google Shape;95;g146c891d9bd_0_7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46c891d9bd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46c891d9bd_0_142: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Arial"/>
              <a:buNone/>
            </a:pPr>
            <a:r>
              <a:rPr lang="en" sz="1400">
                <a:solidFill>
                  <a:schemeClr val="dk1"/>
                </a:solidFill>
                <a:latin typeface="Trebuchet MS"/>
                <a:ea typeface="Trebuchet MS"/>
                <a:cs typeface="Trebuchet MS"/>
                <a:sym typeface="Trebuchet MS"/>
              </a:rPr>
              <a:t>*  Share these will be discussed further in the presentation.  </a:t>
            </a:r>
            <a:endParaRPr sz="1400">
              <a:latin typeface="Trebuchet MS"/>
              <a:ea typeface="Trebuchet MS"/>
              <a:cs typeface="Trebuchet MS"/>
              <a:sym typeface="Trebuchet MS"/>
            </a:endParaRPr>
          </a:p>
          <a:p>
            <a:pPr marL="165100" marR="0" lvl="0" indent="-165100" algn="l" rtl="0">
              <a:lnSpc>
                <a:spcPct val="100000"/>
              </a:lnSpc>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Parents also have the right to be part of other decision-making committees like SAC and PTA (PTSO) and to request regular meetings.  We will be sharing more about parents’ rights and family engagement throughout the presentation.</a:t>
            </a: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03" name="Google Shape;103;g146c891d9bd_0_142: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6c891d9bd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46c891d9bd_0_320: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It is important to know that the School District of Palm Beach County implements the Schoolwide Title I model.  This means all students, teachers, parents and family members in a Title I school benefit from the funding and services regardless of which students made the school eligible.  In a schoolwide program, all students, teachers and families benefit.</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11" name="Google Shape;111;g146c891d9bd_0_320: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6c891d9b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146c891d9bd_0_38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SzPts val="1100"/>
              <a:buNone/>
            </a:pPr>
            <a:r>
              <a:rPr lang="en"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Be sure to include the </a:t>
            </a:r>
            <a:r>
              <a:rPr lang="en" sz="1400" b="1">
                <a:solidFill>
                  <a:schemeClr val="dk1"/>
                </a:solidFill>
                <a:latin typeface="Trebuchet MS"/>
                <a:ea typeface="Trebuchet MS"/>
                <a:cs typeface="Trebuchet MS"/>
                <a:sym typeface="Trebuchet MS"/>
              </a:rPr>
              <a:t>data used to determine your plan </a:t>
            </a:r>
            <a:r>
              <a:rPr lang="en" sz="1400" i="1">
                <a:solidFill>
                  <a:schemeClr val="dk1"/>
                </a:solidFill>
                <a:latin typeface="Trebuchet MS"/>
                <a:ea typeface="Trebuchet MS"/>
                <a:cs typeface="Trebuchet MS"/>
                <a:sym typeface="Trebuchet MS"/>
              </a:rPr>
              <a:t>(share </a:t>
            </a:r>
            <a:r>
              <a:rPr lang="en" sz="1400" b="1" i="1">
                <a:solidFill>
                  <a:schemeClr val="dk1"/>
                </a:solidFill>
                <a:latin typeface="Trebuchet MS"/>
                <a:ea typeface="Trebuchet MS"/>
                <a:cs typeface="Trebuchet MS"/>
                <a:sym typeface="Trebuchet MS"/>
              </a:rPr>
              <a:t>your current Winter diagnostics  assessment results </a:t>
            </a:r>
            <a:r>
              <a:rPr lang="en" sz="1400" i="1">
                <a:solidFill>
                  <a:schemeClr val="dk1"/>
                </a:solidFill>
                <a:latin typeface="Trebuchet MS"/>
                <a:ea typeface="Trebuchet MS"/>
                <a:cs typeface="Trebuchet MS"/>
                <a:sym typeface="Trebuchet MS"/>
              </a:rPr>
              <a:t>and </a:t>
            </a:r>
            <a:r>
              <a:rPr lang="en" sz="1400" b="1" i="1">
                <a:solidFill>
                  <a:schemeClr val="dk1"/>
                </a:solidFill>
                <a:latin typeface="Trebuchet MS"/>
                <a:ea typeface="Trebuchet MS"/>
                <a:cs typeface="Trebuchet MS"/>
                <a:sym typeface="Trebuchet MS"/>
              </a:rPr>
              <a:t>your FY24 expected outcomes</a:t>
            </a:r>
            <a:r>
              <a:rPr lang="en" sz="1400" i="1">
                <a:solidFill>
                  <a:schemeClr val="dk1"/>
                </a:solidFill>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b="1">
                <a:solidFill>
                  <a:schemeClr val="dk1"/>
                </a:solidFill>
                <a:latin typeface="Trebuchet MS"/>
                <a:ea typeface="Trebuchet MS"/>
                <a:cs typeface="Trebuchet MS"/>
                <a:sym typeface="Trebuchet MS"/>
              </a:rPr>
              <a:t>Presenter Dialogue </a:t>
            </a:r>
            <a:r>
              <a:rPr lang="en" sz="1400">
                <a:solidFill>
                  <a:schemeClr val="dk1"/>
                </a:solidFill>
                <a:latin typeface="Trebuchet MS"/>
                <a:ea typeface="Trebuchet MS"/>
                <a:cs typeface="Trebuchet MS"/>
                <a:sym typeface="Trebuchet MS"/>
              </a:rPr>
              <a:t>- Provide some details on the </a:t>
            </a:r>
            <a:r>
              <a:rPr lang="en" sz="1400" b="1">
                <a:solidFill>
                  <a:schemeClr val="dk1"/>
                </a:solidFill>
                <a:latin typeface="Trebuchet MS"/>
                <a:ea typeface="Trebuchet MS"/>
                <a:cs typeface="Trebuchet MS"/>
                <a:sym typeface="Trebuchet MS"/>
              </a:rPr>
              <a:t>action steps and programs </a:t>
            </a:r>
            <a:r>
              <a:rPr lang="en" sz="1400">
                <a:solidFill>
                  <a:schemeClr val="dk1"/>
                </a:solidFill>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a:solidFill>
                  <a:schemeClr val="dk1"/>
                </a:solidFill>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b="1">
                <a:solidFill>
                  <a:schemeClr val="dk1"/>
                </a:solidFill>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400" b="1" i="1" u="sng">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b="1" i="1" u="sng">
                <a:solidFill>
                  <a:schemeClr val="dk1"/>
                </a:solidFill>
                <a:latin typeface="Trebuchet MS"/>
                <a:ea typeface="Trebuchet MS"/>
                <a:cs typeface="Trebuchet MS"/>
                <a:sym typeface="Trebuchet MS"/>
              </a:rPr>
              <a:t>Be sure to note comments, questions, and suggestions for your Annual Meeting Minutes!</a:t>
            </a:r>
            <a:endParaRPr sz="1400" b="1" i="1" u="sng">
              <a:solidFill>
                <a:schemeClr val="dk1"/>
              </a:solidFill>
              <a:latin typeface="Trebuchet MS"/>
              <a:ea typeface="Trebuchet MS"/>
              <a:cs typeface="Trebuchet MS"/>
              <a:sym typeface="Trebuchet MS"/>
            </a:endParaRPr>
          </a:p>
        </p:txBody>
      </p:sp>
      <p:sp>
        <p:nvSpPr>
          <p:cNvPr id="122" name="Google Shape;122;g146c891d9bd_0_38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6c891d9bd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146c891d9bd_0_43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SzPts val="1100"/>
              <a:buNone/>
            </a:pPr>
            <a:r>
              <a:rPr lang="en" sz="1400" i="1">
                <a:solidFill>
                  <a:srgbClr val="1155CC"/>
                </a:solidFill>
                <a:latin typeface="Trebuchet MS"/>
                <a:ea typeface="Trebuchet MS"/>
                <a:cs typeface="Trebuchet MS"/>
                <a:sym typeface="Trebuchet MS"/>
              </a:rPr>
              <a:t>Customize this slide to detail what your school is doing with Title I funds this year to increase student achievement for all students.</a:t>
            </a:r>
            <a:endParaRPr sz="1400">
              <a:solidFill>
                <a:srgbClr val="1155CC"/>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400" i="1">
                <a:solidFill>
                  <a:srgbClr val="1155CC"/>
                </a:solidFill>
                <a:latin typeface="Trebuchet MS"/>
                <a:ea typeface="Trebuchet MS"/>
                <a:cs typeface="Trebuchet MS"/>
                <a:sym typeface="Trebuchet MS"/>
              </a:rPr>
              <a:t>Share details for each bulleted item.</a:t>
            </a:r>
            <a:endParaRPr sz="1400">
              <a:solidFill>
                <a:srgbClr val="1155CC"/>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
        <p:nvSpPr>
          <p:cNvPr id="131" name="Google Shape;131;g146c891d9bd_0_43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2eb144544bc_0_10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g2eb144544bc_0_10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g2eb144544bc_0_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2eb144544bc_0_13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2eb144544bc_0_13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g2eb144544bc_0_1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2eb144544bc_0_1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1 1 1 1 1 1 1 1 1 1 1 1 1 3">
  <p:cSld name="TITLE_1_1_1_1_1_1_1_1_1_1_1_1_1_1_1_3">
    <p:spTree>
      <p:nvGrpSpPr>
        <p:cNvPr id="1" name="Shape 50"/>
        <p:cNvGrpSpPr/>
        <p:nvPr/>
      </p:nvGrpSpPr>
      <p:grpSpPr>
        <a:xfrm>
          <a:off x="0" y="0"/>
          <a:ext cx="0" cy="0"/>
          <a:chOff x="0" y="0"/>
          <a:chExt cx="0" cy="0"/>
        </a:xfrm>
      </p:grpSpPr>
      <p:pic>
        <p:nvPicPr>
          <p:cNvPr id="51" name="Google Shape;51;g2eb144544bc_0_145"/>
          <p:cNvPicPr preferRelativeResize="0"/>
          <p:nvPr/>
        </p:nvPicPr>
        <p:blipFill>
          <a:blip r:embed="rId2">
            <a:alphaModFix/>
          </a:blip>
          <a:stretch>
            <a:fillRect/>
          </a:stretch>
        </p:blipFill>
        <p:spPr>
          <a:xfrm>
            <a:off x="0" y="0"/>
            <a:ext cx="9144000" cy="5143505"/>
          </a:xfrm>
          <a:prstGeom prst="rect">
            <a:avLst/>
          </a:prstGeom>
          <a:noFill/>
          <a:ln>
            <a:noFill/>
          </a:ln>
        </p:spPr>
      </p:pic>
      <p:sp>
        <p:nvSpPr>
          <p:cNvPr id="52" name="Google Shape;52;g2eb144544bc_0_1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2eb144544bc_0_10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g2eb144544bc_0_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2eb144544bc_0_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2eb144544bc_0_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g2eb144544bc_0_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2eb144544bc_0_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2eb144544bc_0_1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g2eb144544bc_0_1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g2eb144544bc_0_1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2eb144544bc_0_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g2eb144544bc_0_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2eb144544bc_0_1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g2eb144544bc_0_1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g2eb144544bc_0_1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2eb144544bc_0_1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g2eb144544bc_0_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2eb144544bc_0_1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g2eb144544bc_0_1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g2eb144544bc_0_13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g2eb144544bc_0_13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g2eb144544bc_0_1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2eb144544bc_0_13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g2eb144544bc_0_1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eb144544bc_0_10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g2eb144544bc_0_10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2eb144544bc_0_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Word_97_-_2003_Document.doc"/></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Jorge.Echegaray@palmbeachschools.or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MVPhomeless@palmbeachschools.or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www.palmbeachschools.org/Page/882"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p:nvPr/>
        </p:nvSpPr>
        <p:spPr>
          <a:xfrm>
            <a:off x="885750" y="1849525"/>
            <a:ext cx="7184400" cy="954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0"/>
              <a:buFont typeface="Arial"/>
              <a:buNone/>
            </a:pPr>
            <a:r>
              <a:rPr lang="en" sz="5000" b="1" i="0" u="none" strike="noStrike" cap="none" dirty="0">
                <a:solidFill>
                  <a:srgbClr val="0B5394"/>
                </a:solidFill>
                <a:latin typeface="Trebuchet MS"/>
                <a:ea typeface="Trebuchet MS"/>
                <a:cs typeface="Trebuchet MS"/>
                <a:sym typeface="Trebuchet MS"/>
              </a:rPr>
              <a:t>Title I Annual Meeting</a:t>
            </a:r>
            <a:r>
              <a:rPr lang="en" sz="5000" b="1" i="0" u="none" strike="noStrike" cap="none" dirty="0">
                <a:solidFill>
                  <a:srgbClr val="00206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58" name="Google Shape;58;p1"/>
          <p:cNvSpPr txBox="1"/>
          <p:nvPr/>
        </p:nvSpPr>
        <p:spPr>
          <a:xfrm>
            <a:off x="1513950" y="2971400"/>
            <a:ext cx="6598200" cy="14808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600"/>
              </a:spcBef>
              <a:spcAft>
                <a:spcPts val="0"/>
              </a:spcAft>
              <a:buClr>
                <a:srgbClr val="000000"/>
              </a:buClr>
              <a:buSzPts val="2400"/>
              <a:buFont typeface="Arial"/>
              <a:buNone/>
            </a:pPr>
            <a:r>
              <a:rPr lang="en" sz="2400" b="1" i="1" u="none" strike="noStrike" cap="none">
                <a:solidFill>
                  <a:srgbClr val="000000"/>
                </a:solidFill>
                <a:latin typeface="Trebuchet MS"/>
                <a:ea typeface="Trebuchet MS"/>
                <a:cs typeface="Trebuchet MS"/>
                <a:sym typeface="Trebuchet MS"/>
              </a:rPr>
              <a:t>A Collaborative Presentation</a:t>
            </a:r>
            <a:endParaRPr sz="2400" b="1" i="1" u="none" strike="noStrike" cap="none">
              <a:solidFill>
                <a:srgbClr val="000000"/>
              </a:solidFill>
              <a:latin typeface="Trebuchet MS"/>
              <a:ea typeface="Trebuchet MS"/>
              <a:cs typeface="Trebuchet MS"/>
              <a:sym typeface="Trebuchet MS"/>
            </a:endParaRPr>
          </a:p>
          <a:p>
            <a:pPr marL="0" marR="0" lvl="0" indent="0" algn="ctr" rtl="0">
              <a:lnSpc>
                <a:spcPct val="115000"/>
              </a:lnSpc>
              <a:spcBef>
                <a:spcPts val="600"/>
              </a:spcBef>
              <a:spcAft>
                <a:spcPts val="0"/>
              </a:spcAft>
              <a:buClr>
                <a:srgbClr val="000000"/>
              </a:buClr>
              <a:buSzPts val="2400"/>
              <a:buFont typeface="Arial"/>
              <a:buNone/>
            </a:pPr>
            <a:r>
              <a:rPr lang="en" sz="2400" b="1" i="1" u="none" strike="noStrike" cap="none">
                <a:solidFill>
                  <a:srgbClr val="000000"/>
                </a:solidFill>
                <a:latin typeface="Trebuchet MS"/>
                <a:ea typeface="Trebuchet MS"/>
                <a:cs typeface="Trebuchet MS"/>
                <a:sym typeface="Trebuchet MS"/>
              </a:rPr>
              <a:t>Department of Federal and State Programs and Title I Schools</a:t>
            </a:r>
            <a:endParaRPr sz="2400" b="1" i="1" u="none" strike="noStrike" cap="none">
              <a:solidFill>
                <a:srgbClr val="000000"/>
              </a:solidFill>
              <a:latin typeface="Trebuchet MS"/>
              <a:ea typeface="Trebuchet MS"/>
              <a:cs typeface="Trebuchet MS"/>
              <a:sym typeface="Trebuchet MS"/>
            </a:endParaRPr>
          </a:p>
        </p:txBody>
      </p:sp>
      <p:sp>
        <p:nvSpPr>
          <p:cNvPr id="60" name="Google Shape;60;p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6c891d9bd_0_499"/>
          <p:cNvSpPr txBox="1">
            <a:spLocks noGrp="1"/>
          </p:cNvSpPr>
          <p:nvPr>
            <p:ph type="body" idx="4294967295"/>
          </p:nvPr>
        </p:nvSpPr>
        <p:spPr>
          <a:xfrm>
            <a:off x="557775" y="1199825"/>
            <a:ext cx="81291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 sz="2200" dirty="0">
                <a:latin typeface="Trebuchet MS"/>
                <a:ea typeface="Trebuchet MS"/>
                <a:cs typeface="Trebuchet MS"/>
                <a:sym typeface="Trebuchet MS"/>
              </a:rPr>
              <a:t>To meet our expected outcomes, we are using this year’s Title I funds for the following:</a:t>
            </a:r>
            <a:endParaRPr sz="2200" dirty="0">
              <a:latin typeface="Trebuchet MS"/>
              <a:ea typeface="Trebuchet MS"/>
              <a:cs typeface="Trebuchet MS"/>
              <a:sym typeface="Trebuchet MS"/>
            </a:endParaRPr>
          </a:p>
        </p:txBody>
      </p:sp>
      <p:sp>
        <p:nvSpPr>
          <p:cNvPr id="144" name="Google Shape;144;g146c891d9bd_0_499"/>
          <p:cNvSpPr txBox="1">
            <a:spLocks noGrp="1"/>
          </p:cNvSpPr>
          <p:nvPr>
            <p:ph type="body" idx="4294967295"/>
          </p:nvPr>
        </p:nvSpPr>
        <p:spPr>
          <a:xfrm>
            <a:off x="330675" y="1821938"/>
            <a:ext cx="8583300" cy="2688000"/>
          </a:xfrm>
          <a:prstGeom prst="rect">
            <a:avLst/>
          </a:prstGeom>
          <a:noFill/>
          <a:ln>
            <a:noFill/>
          </a:ln>
        </p:spPr>
        <p:txBody>
          <a:bodyPr spcFirstLastPara="1" wrap="square" lIns="91425" tIns="45700" rIns="91425" bIns="45700" anchor="t" anchorCtr="0">
            <a:noAutofit/>
          </a:bodyPr>
          <a:lstStyle/>
          <a:p>
            <a:pPr marL="342900" lvl="0" indent="-317500" algn="l" rtl="0">
              <a:lnSpc>
                <a:spcPct val="115000"/>
              </a:lnSpc>
              <a:spcBef>
                <a:spcPts val="0"/>
              </a:spcBef>
              <a:spcAft>
                <a:spcPts val="0"/>
              </a:spcAft>
              <a:buClr>
                <a:schemeClr val="dk1"/>
              </a:buClr>
              <a:buSzPts val="1800"/>
              <a:buFont typeface="Trebuchet MS"/>
              <a:buChar char="●"/>
            </a:pPr>
            <a:r>
              <a:rPr lang="en" sz="1800" b="1" dirty="0">
                <a:latin typeface="Trebuchet MS"/>
                <a:ea typeface="Trebuchet MS"/>
                <a:cs typeface="Trebuchet MS"/>
                <a:sym typeface="Trebuchet MS"/>
              </a:rPr>
              <a:t>Parent-Family Engagement</a:t>
            </a:r>
          </a:p>
          <a:p>
            <a:pPr marL="25400" lvl="0" indent="0" algn="l" rtl="0">
              <a:lnSpc>
                <a:spcPct val="115000"/>
              </a:lnSpc>
              <a:spcBef>
                <a:spcPts val="0"/>
              </a:spcBef>
              <a:spcAft>
                <a:spcPts val="0"/>
              </a:spcAft>
              <a:buClr>
                <a:schemeClr val="dk1"/>
              </a:buClr>
              <a:buSzPts val="1800"/>
              <a:buNone/>
            </a:pPr>
            <a:endParaRPr sz="1800" dirty="0">
              <a:latin typeface="Trebuchet MS"/>
              <a:ea typeface="Trebuchet MS"/>
              <a:cs typeface="Trebuchet MS"/>
              <a:sym typeface="Trebuchet MS"/>
            </a:endParaRPr>
          </a:p>
          <a:p>
            <a:pPr marL="742950" lvl="1" indent="-247650" algn="l" rtl="0">
              <a:lnSpc>
                <a:spcPct val="115000"/>
              </a:lnSpc>
              <a:spcBef>
                <a:spcPts val="440"/>
              </a:spcBef>
              <a:spcAft>
                <a:spcPts val="0"/>
              </a:spcAft>
              <a:buClr>
                <a:schemeClr val="dk1"/>
              </a:buClr>
              <a:buSzPts val="1600"/>
              <a:buFont typeface="Trebuchet MS"/>
              <a:buChar char="•"/>
            </a:pPr>
            <a:r>
              <a:rPr lang="en" sz="1600" u="sng" dirty="0">
                <a:latin typeface="Trebuchet MS"/>
                <a:ea typeface="Trebuchet MS"/>
                <a:cs typeface="Trebuchet MS"/>
                <a:sym typeface="Trebuchet MS"/>
              </a:rPr>
              <a:t>Parent-Family Trainings &amp; </a:t>
            </a:r>
            <a:r>
              <a:rPr lang="en-US" sz="1600" u="sng" dirty="0">
                <a:latin typeface="Trebuchet MS"/>
                <a:ea typeface="Trebuchet MS"/>
                <a:cs typeface="Trebuchet MS"/>
                <a:sym typeface="Trebuchet MS"/>
              </a:rPr>
              <a:t>Communications</a:t>
            </a:r>
            <a:r>
              <a:rPr lang="en" sz="1600" u="sng" dirty="0">
                <a:latin typeface="Trebuchet MS"/>
                <a:ea typeface="Trebuchet MS"/>
                <a:cs typeface="Trebuchet MS"/>
                <a:sym typeface="Trebuchet MS"/>
              </a:rPr>
              <a:t>: </a:t>
            </a:r>
            <a:endParaRPr sz="1600" dirty="0">
              <a:latin typeface="Trebuchet MS"/>
              <a:ea typeface="Trebuchet MS"/>
              <a:cs typeface="Trebuchet MS"/>
              <a:sym typeface="Trebuchet MS"/>
            </a:endParaRPr>
          </a:p>
          <a:p>
            <a:pPr lvl="0" indent="-114300">
              <a:spcBef>
                <a:spcPts val="440"/>
              </a:spcBef>
              <a:buClr>
                <a:schemeClr val="dk1"/>
              </a:buClr>
              <a:buSzPts val="2200"/>
              <a:buNone/>
            </a:pPr>
            <a:r>
              <a:rPr lang="en" sz="1600" dirty="0">
                <a:latin typeface="Trebuchet MS"/>
                <a:ea typeface="Trebuchet MS"/>
                <a:cs typeface="Trebuchet MS"/>
                <a:sym typeface="Trebuchet MS"/>
              </a:rPr>
              <a:t>	      </a:t>
            </a:r>
            <a:r>
              <a:rPr lang="en-US" sz="1600" dirty="0">
                <a:latin typeface="Trebuchet MS"/>
                <a:ea typeface="Trebuchet MS"/>
                <a:cs typeface="Trebuchet MS"/>
                <a:sym typeface="Trebuchet MS"/>
              </a:rPr>
              <a:t>Enroll in Class Dojo to receive up to date reports on your students.</a:t>
            </a:r>
          </a:p>
          <a:p>
            <a:pPr lvl="0" indent="-114300">
              <a:spcBef>
                <a:spcPts val="440"/>
              </a:spcBef>
              <a:buClr>
                <a:schemeClr val="dk1"/>
              </a:buClr>
              <a:buSzPts val="2200"/>
              <a:buNone/>
            </a:pPr>
            <a:r>
              <a:rPr lang="en-US" sz="1600" dirty="0">
                <a:latin typeface="Trebuchet MS"/>
                <a:ea typeface="Trebuchet MS"/>
                <a:cs typeface="Trebuchet MS"/>
                <a:sym typeface="Trebuchet MS"/>
              </a:rPr>
              <a:t>        Monthly newsletters will be emailed to registered parents.  </a:t>
            </a:r>
          </a:p>
          <a:p>
            <a:pPr lvl="0" indent="-114300">
              <a:spcBef>
                <a:spcPts val="440"/>
              </a:spcBef>
              <a:buClr>
                <a:schemeClr val="dk1"/>
              </a:buClr>
              <a:buSzPts val="2200"/>
              <a:buNone/>
            </a:pPr>
            <a:r>
              <a:rPr lang="en-US" sz="1600" i="1" dirty="0">
                <a:latin typeface="Trebuchet MS"/>
                <a:ea typeface="Trebuchet MS"/>
                <a:cs typeface="Trebuchet MS"/>
                <a:sym typeface="Trebuchet MS"/>
              </a:rPr>
              <a:t>	      Learning Language Arts night is happening on 10/23/24</a:t>
            </a:r>
          </a:p>
          <a:p>
            <a:pPr lvl="0" indent="-114300">
              <a:spcBef>
                <a:spcPts val="440"/>
              </a:spcBef>
              <a:buClr>
                <a:schemeClr val="dk1"/>
              </a:buClr>
              <a:buSzPts val="2200"/>
              <a:buNone/>
            </a:pPr>
            <a:r>
              <a:rPr lang="en-US" sz="1600" i="1" dirty="0">
                <a:latin typeface="Trebuchet MS"/>
                <a:ea typeface="Trebuchet MS"/>
                <a:cs typeface="Trebuchet MS"/>
                <a:sym typeface="Trebuchet MS"/>
              </a:rPr>
              <a:t>        Math Mania night is occurring on 1/22/25</a:t>
            </a:r>
            <a:endParaRPr sz="1600" dirty="0">
              <a:latin typeface="Trebuchet MS"/>
              <a:ea typeface="Trebuchet MS"/>
              <a:cs typeface="Trebuchet MS"/>
              <a:sym typeface="Trebuchet MS"/>
            </a:endParaRPr>
          </a:p>
        </p:txBody>
      </p:sp>
      <p:sp>
        <p:nvSpPr>
          <p:cNvPr id="145" name="Google Shape;145;g146c891d9bd_0_499"/>
          <p:cNvSpPr txBox="1">
            <a:spLocks noGrp="1"/>
          </p:cNvSpPr>
          <p:nvPr>
            <p:ph type="title" idx="4294967295"/>
          </p:nvPr>
        </p:nvSpPr>
        <p:spPr>
          <a:xfrm>
            <a:off x="457200" y="359612"/>
            <a:ext cx="8229600" cy="774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Title I Focus</a:t>
            </a:r>
            <a:endParaRPr sz="3000">
              <a:latin typeface="Trebuchet MS"/>
              <a:ea typeface="Trebuchet MS"/>
              <a:cs typeface="Trebuchet MS"/>
              <a:sym typeface="Trebuchet MS"/>
            </a:endParaRPr>
          </a:p>
        </p:txBody>
      </p:sp>
      <p:sp>
        <p:nvSpPr>
          <p:cNvPr id="146" name="Google Shape;146;g146c891d9bd_0_49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46c891d9bd_0_558"/>
          <p:cNvSpPr txBox="1">
            <a:spLocks noGrp="1"/>
          </p:cNvSpPr>
          <p:nvPr>
            <p:ph type="body" idx="4294967295"/>
          </p:nvPr>
        </p:nvSpPr>
        <p:spPr>
          <a:xfrm>
            <a:off x="457200" y="1245925"/>
            <a:ext cx="8194200" cy="737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800"/>
              <a:buNone/>
            </a:pPr>
            <a:r>
              <a:rPr lang="en" sz="2200">
                <a:latin typeface="Trebuchet MS"/>
                <a:ea typeface="Trebuchet MS"/>
                <a:cs typeface="Trebuchet MS"/>
                <a:sym typeface="Trebuchet MS"/>
              </a:rPr>
              <a:t>Research shows that when parents and family members are involved, students are more likely to:</a:t>
            </a:r>
            <a:endParaRPr sz="2200">
              <a:latin typeface="Trebuchet MS"/>
              <a:ea typeface="Trebuchet MS"/>
              <a:cs typeface="Trebuchet MS"/>
              <a:sym typeface="Trebuchet MS"/>
            </a:endParaRPr>
          </a:p>
          <a:p>
            <a:pPr marL="0" lvl="0" indent="0" algn="l" rtl="0">
              <a:lnSpc>
                <a:spcPct val="115000"/>
              </a:lnSpc>
              <a:spcBef>
                <a:spcPts val="372"/>
              </a:spcBef>
              <a:spcAft>
                <a:spcPts val="0"/>
              </a:spcAft>
              <a:buClr>
                <a:schemeClr val="dk1"/>
              </a:buClr>
              <a:buSzPts val="2400"/>
              <a:buNone/>
            </a:pPr>
            <a:endParaRPr/>
          </a:p>
        </p:txBody>
      </p:sp>
      <p:sp>
        <p:nvSpPr>
          <p:cNvPr id="154" name="Google Shape;154;g146c891d9bd_0_558"/>
          <p:cNvSpPr txBox="1">
            <a:spLocks noGrp="1"/>
          </p:cNvSpPr>
          <p:nvPr>
            <p:ph type="title" idx="4294967295"/>
          </p:nvPr>
        </p:nvSpPr>
        <p:spPr>
          <a:xfrm>
            <a:off x="457200" y="638839"/>
            <a:ext cx="8229600" cy="768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 &amp; Family Engagement </a:t>
            </a:r>
            <a:br>
              <a:rPr lang="en" sz="3000" b="1">
                <a:latin typeface="Trebuchet MS"/>
                <a:ea typeface="Trebuchet MS"/>
                <a:cs typeface="Trebuchet MS"/>
                <a:sym typeface="Trebuchet MS"/>
              </a:rPr>
            </a:br>
            <a:endParaRPr sz="3000" b="1">
              <a:latin typeface="Trebuchet MS"/>
              <a:ea typeface="Trebuchet MS"/>
              <a:cs typeface="Trebuchet MS"/>
              <a:sym typeface="Trebuchet MS"/>
            </a:endParaRPr>
          </a:p>
        </p:txBody>
      </p:sp>
      <p:sp>
        <p:nvSpPr>
          <p:cNvPr id="155" name="Google Shape;155;g146c891d9bd_0_55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156" name="Google Shape;156;g146c891d9bd_0_558"/>
          <p:cNvSpPr/>
          <p:nvPr/>
        </p:nvSpPr>
        <p:spPr>
          <a:xfrm>
            <a:off x="616226" y="2097175"/>
            <a:ext cx="8362500" cy="2654700"/>
          </a:xfrm>
          <a:prstGeom prst="rect">
            <a:avLst/>
          </a:prstGeom>
          <a:noFill/>
          <a:ln>
            <a:noFill/>
          </a:ln>
        </p:spPr>
        <p:txBody>
          <a:bodyPr spcFirstLastPara="1" wrap="square" lIns="91425" tIns="45700" rIns="91425" bIns="45700" anchor="t" anchorCtr="0">
            <a:noAutofit/>
          </a:bodyPr>
          <a:lstStyle/>
          <a:p>
            <a:pPr marL="1084262" marR="0" lvl="1" indent="-406400" algn="l" rtl="0">
              <a:lnSpc>
                <a:spcPct val="100000"/>
              </a:lnSpc>
              <a:spcBef>
                <a:spcPts val="0"/>
              </a:spcBef>
              <a:spcAft>
                <a:spcPts val="0"/>
              </a:spcAft>
              <a:buClr>
                <a:schemeClr val="dk1"/>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earn better grades  </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1"/>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do better on tests</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attend school</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adapt to change</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have better social skills</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be promoted to the next grade</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graduate</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continue their education after high school</a:t>
            </a:r>
            <a:endParaRPr sz="2000" b="0" i="0" u="none" strike="noStrike" cap="none">
              <a:solidFill>
                <a:srgbClr val="000000"/>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46c891d9bd_0_616"/>
          <p:cNvSpPr txBox="1">
            <a:spLocks noGrp="1"/>
          </p:cNvSpPr>
          <p:nvPr>
            <p:ph type="body" idx="4294967295"/>
          </p:nvPr>
        </p:nvSpPr>
        <p:spPr>
          <a:xfrm>
            <a:off x="452424" y="1364250"/>
            <a:ext cx="5574900" cy="3054000"/>
          </a:xfrm>
          <a:prstGeom prst="rect">
            <a:avLst/>
          </a:prstGeom>
          <a:noFill/>
          <a:ln>
            <a:noFill/>
          </a:ln>
        </p:spPr>
        <p:txBody>
          <a:bodyPr spcFirstLastPara="1" wrap="square" lIns="91425" tIns="45700" rIns="91425" bIns="45700" anchor="t" anchorCtr="0">
            <a:noAutofit/>
          </a:bodyPr>
          <a:lstStyle/>
          <a:p>
            <a:pPr marL="342900" lvl="0" indent="-304800" algn="l" rtl="0">
              <a:lnSpc>
                <a:spcPct val="100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Referred to as PFEP</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Describes how we involve families in students’ education</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Written with the input of our school’s families and staff during the Stakeholder Input Meeting</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Shared during SAC to review and revise as needed</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PFEP Summaries sent home for all families</a:t>
            </a:r>
            <a:endParaRPr sz="2000">
              <a:latin typeface="Trebuchet MS"/>
              <a:ea typeface="Trebuchet MS"/>
              <a:cs typeface="Trebuchet MS"/>
              <a:sym typeface="Trebuchet MS"/>
            </a:endParaRPr>
          </a:p>
        </p:txBody>
      </p:sp>
      <p:sp>
        <p:nvSpPr>
          <p:cNvPr id="163" name="Google Shape;163;g146c891d9bd_0_616"/>
          <p:cNvSpPr txBox="1">
            <a:spLocks noGrp="1"/>
          </p:cNvSpPr>
          <p:nvPr>
            <p:ph type="title" idx="4294967295"/>
          </p:nvPr>
        </p:nvSpPr>
        <p:spPr>
          <a:xfrm>
            <a:off x="225227" y="437085"/>
            <a:ext cx="87003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 &amp; Family Engagement Plan</a:t>
            </a:r>
            <a:endParaRPr sz="3000" b="1">
              <a:latin typeface="Trebuchet MS"/>
              <a:ea typeface="Trebuchet MS"/>
              <a:cs typeface="Trebuchet MS"/>
              <a:sym typeface="Trebuchet MS"/>
            </a:endParaRPr>
          </a:p>
        </p:txBody>
      </p:sp>
      <p:sp>
        <p:nvSpPr>
          <p:cNvPr id="164" name="Google Shape;164;g146c891d9bd_0_61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6c891d9bd_0_681"/>
          <p:cNvSpPr txBox="1">
            <a:spLocks noGrp="1"/>
          </p:cNvSpPr>
          <p:nvPr>
            <p:ph type="body" idx="4294967295"/>
          </p:nvPr>
        </p:nvSpPr>
        <p:spPr>
          <a:xfrm>
            <a:off x="721384" y="1201199"/>
            <a:ext cx="7835400" cy="3548651"/>
          </a:xfrm>
          <a:prstGeom prst="rect">
            <a:avLst/>
          </a:prstGeom>
          <a:noFill/>
          <a:ln>
            <a:noFill/>
          </a:ln>
        </p:spPr>
        <p:txBody>
          <a:bodyPr spcFirstLastPara="1" wrap="square" lIns="91425" tIns="45700" rIns="91425" bIns="45700" anchor="t" anchorCtr="0">
            <a:normAutofit fontScale="55000" lnSpcReduction="20000"/>
          </a:bodyPr>
          <a:lstStyle/>
          <a:p>
            <a:pPr marL="50800" indent="0">
              <a:buClr>
                <a:schemeClr val="dk1"/>
              </a:buClr>
              <a:buSzPts val="2000"/>
              <a:buNone/>
            </a:pPr>
            <a:r>
              <a:rPr lang="en-US" sz="3300" dirty="0">
                <a:latin typeface="Trebuchet MS"/>
                <a:ea typeface="Trebuchet MS"/>
                <a:cs typeface="Trebuchet MS"/>
                <a:sym typeface="Trebuchet MS"/>
              </a:rPr>
              <a:t>South Intensive Transition school strives to empower parents and families to support their children's cognitive and social-emotional development by strengthening district, school, family and community partnerships through communication, resource support, and training.  South Intensive will work to enable and encourage all parents to participate as informed partners with school personnel in implementing the Title I school and home programs in an effort to improve student academic achievement and school performance.  South Intensive Transition school is committed to involving parents in shared decision-making and encouraging parents to become active participants in their child's educational process by effectively communicating instructional goals, creating an environment that is inviting for parents, and establishing the school as the center of the community.</a:t>
            </a:r>
          </a:p>
          <a:p>
            <a:pPr marL="342900" lvl="0" indent="-292100" algn="l" rtl="0">
              <a:lnSpc>
                <a:spcPct val="115000"/>
              </a:lnSpc>
              <a:spcBef>
                <a:spcPts val="0"/>
              </a:spcBef>
              <a:spcAft>
                <a:spcPts val="0"/>
              </a:spcAft>
              <a:buClr>
                <a:schemeClr val="dk1"/>
              </a:buClr>
              <a:buSzPts val="2000"/>
              <a:buFont typeface="Trebuchet MS"/>
              <a:buChar char="●"/>
            </a:pPr>
            <a:endParaRPr sz="2000" dirty="0">
              <a:latin typeface="Trebuchet MS"/>
              <a:ea typeface="Trebuchet MS"/>
              <a:cs typeface="Trebuchet MS"/>
              <a:sym typeface="Trebuchet MS"/>
            </a:endParaRPr>
          </a:p>
        </p:txBody>
      </p:sp>
      <p:sp>
        <p:nvSpPr>
          <p:cNvPr id="171" name="Google Shape;171;g146c891d9bd_0_681"/>
          <p:cNvSpPr txBox="1">
            <a:spLocks noGrp="1"/>
          </p:cNvSpPr>
          <p:nvPr>
            <p:ph type="title" idx="4294967295"/>
          </p:nvPr>
        </p:nvSpPr>
        <p:spPr>
          <a:xfrm>
            <a:off x="267037" y="373856"/>
            <a:ext cx="8561400" cy="977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 &amp; Family Engagement Plan</a:t>
            </a:r>
            <a:endParaRPr sz="3000" b="1">
              <a:latin typeface="Trebuchet MS"/>
              <a:ea typeface="Trebuchet MS"/>
              <a:cs typeface="Trebuchet MS"/>
              <a:sym typeface="Trebuchet MS"/>
            </a:endParaRPr>
          </a:p>
        </p:txBody>
      </p:sp>
      <p:sp>
        <p:nvSpPr>
          <p:cNvPr id="172" name="Google Shape;172;g146c891d9bd_0_68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46c891d9bd_0_739"/>
          <p:cNvSpPr txBox="1">
            <a:spLocks noGrp="1"/>
          </p:cNvSpPr>
          <p:nvPr>
            <p:ph type="body" idx="4294967295"/>
          </p:nvPr>
        </p:nvSpPr>
        <p:spPr>
          <a:xfrm>
            <a:off x="462185" y="1273126"/>
            <a:ext cx="8323500" cy="672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400"/>
              <a:buNone/>
            </a:pPr>
            <a:r>
              <a:rPr lang="en" sz="2200">
                <a:latin typeface="Trebuchet MS"/>
                <a:ea typeface="Trebuchet MS"/>
                <a:cs typeface="Trebuchet MS"/>
                <a:sym typeface="Trebuchet MS"/>
              </a:rPr>
              <a:t>In alignment with the Parent and Family Engagement Plan, we would like to invite you to attend our upcoming trainings:  </a:t>
            </a:r>
            <a:endParaRPr sz="2200">
              <a:latin typeface="Trebuchet MS"/>
              <a:ea typeface="Trebuchet MS"/>
              <a:cs typeface="Trebuchet MS"/>
              <a:sym typeface="Trebuchet MS"/>
            </a:endParaRPr>
          </a:p>
        </p:txBody>
      </p:sp>
      <p:sp>
        <p:nvSpPr>
          <p:cNvPr id="180" name="Google Shape;180;g146c891d9bd_0_739"/>
          <p:cNvSpPr txBox="1">
            <a:spLocks noGrp="1"/>
          </p:cNvSpPr>
          <p:nvPr>
            <p:ph type="body" idx="4294967295"/>
          </p:nvPr>
        </p:nvSpPr>
        <p:spPr>
          <a:xfrm>
            <a:off x="462185" y="2374592"/>
            <a:ext cx="8289000" cy="2015700"/>
          </a:xfrm>
          <a:prstGeom prst="rect">
            <a:avLst/>
          </a:prstGeom>
          <a:noFill/>
          <a:ln>
            <a:noFill/>
          </a:ln>
        </p:spPr>
        <p:txBody>
          <a:bodyPr spcFirstLastPara="1" wrap="square" lIns="91425" tIns="45700" rIns="91425" bIns="45700" anchor="t" anchorCtr="0">
            <a:normAutofit/>
          </a:bodyPr>
          <a:lstStyle/>
          <a:p>
            <a:pPr marL="342900" lvl="0" indent="-304800" algn="l" rtl="0">
              <a:lnSpc>
                <a:spcPct val="115000"/>
              </a:lnSpc>
              <a:spcBef>
                <a:spcPts val="0"/>
              </a:spcBef>
              <a:spcAft>
                <a:spcPts val="0"/>
              </a:spcAft>
              <a:buClr>
                <a:schemeClr val="dk1"/>
              </a:buClr>
              <a:buSzPts val="2000"/>
              <a:buFont typeface="Trebuchet MS"/>
              <a:buChar char="●"/>
            </a:pPr>
            <a:r>
              <a:rPr lang="en-US" sz="2000" dirty="0">
                <a:latin typeface="Trebuchet MS"/>
                <a:ea typeface="Trebuchet MS"/>
                <a:cs typeface="Trebuchet MS"/>
                <a:sym typeface="Trebuchet MS"/>
              </a:rPr>
              <a:t>Learning Language Arts:  October 23, 2024</a:t>
            </a:r>
          </a:p>
          <a:p>
            <a:pPr marL="342900" lvl="0" indent="-304800" algn="l" rtl="0">
              <a:lnSpc>
                <a:spcPct val="115000"/>
              </a:lnSpc>
              <a:spcBef>
                <a:spcPts val="0"/>
              </a:spcBef>
              <a:spcAft>
                <a:spcPts val="0"/>
              </a:spcAft>
              <a:buClr>
                <a:schemeClr val="dk1"/>
              </a:buClr>
              <a:buSzPts val="2000"/>
              <a:buFont typeface="Trebuchet MS"/>
              <a:buChar char="●"/>
            </a:pPr>
            <a:endParaRPr sz="2000" dirty="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 sz="2000" dirty="0">
                <a:latin typeface="Trebuchet MS"/>
                <a:ea typeface="Trebuchet MS"/>
                <a:cs typeface="Trebuchet MS"/>
                <a:sym typeface="Trebuchet MS"/>
              </a:rPr>
              <a:t>Math Mania:  </a:t>
            </a:r>
            <a:r>
              <a:rPr lang="en-US" sz="2000" dirty="0">
                <a:latin typeface="Trebuchet MS"/>
                <a:ea typeface="Trebuchet MS"/>
                <a:cs typeface="Trebuchet MS"/>
                <a:sym typeface="Trebuchet MS"/>
              </a:rPr>
              <a:t>January 22, 2025</a:t>
            </a:r>
            <a:r>
              <a:rPr lang="en" sz="2000" dirty="0">
                <a:latin typeface="Trebuchet MS"/>
                <a:ea typeface="Trebuchet MS"/>
                <a:cs typeface="Trebuchet MS"/>
                <a:sym typeface="Trebuchet MS"/>
              </a:rPr>
              <a:t>  </a:t>
            </a:r>
            <a:endParaRPr sz="2000" dirty="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endParaRPr sz="2000" dirty="0">
              <a:latin typeface="Trebuchet MS"/>
              <a:ea typeface="Trebuchet MS"/>
              <a:cs typeface="Trebuchet MS"/>
              <a:sym typeface="Trebuchet MS"/>
            </a:endParaRPr>
          </a:p>
        </p:txBody>
      </p:sp>
      <p:sp>
        <p:nvSpPr>
          <p:cNvPr id="181" name="Google Shape;181;g146c891d9bd_0_739"/>
          <p:cNvSpPr txBox="1">
            <a:spLocks noGrp="1"/>
          </p:cNvSpPr>
          <p:nvPr>
            <p:ph type="title" idx="4294967295"/>
          </p:nvPr>
        </p:nvSpPr>
        <p:spPr>
          <a:xfrm>
            <a:off x="304800" y="446632"/>
            <a:ext cx="8229600" cy="654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a:t>
            </a:r>
            <a:r>
              <a:rPr lang="en" sz="3000" b="1">
                <a:solidFill>
                  <a:srgbClr val="00B0F0"/>
                </a:solidFill>
                <a:latin typeface="Trebuchet MS"/>
                <a:ea typeface="Trebuchet MS"/>
                <a:cs typeface="Trebuchet MS"/>
                <a:sym typeface="Trebuchet MS"/>
              </a:rPr>
              <a:t> </a:t>
            </a:r>
            <a:r>
              <a:rPr lang="en" sz="3000" b="1">
                <a:latin typeface="Trebuchet MS"/>
                <a:ea typeface="Trebuchet MS"/>
                <a:cs typeface="Trebuchet MS"/>
                <a:sym typeface="Trebuchet MS"/>
              </a:rPr>
              <a:t>Trainings</a:t>
            </a:r>
            <a:endParaRPr sz="3000" b="1">
              <a:latin typeface="Trebuchet MS"/>
              <a:ea typeface="Trebuchet MS"/>
              <a:cs typeface="Trebuchet MS"/>
              <a:sym typeface="Trebuchet MS"/>
            </a:endParaRPr>
          </a:p>
        </p:txBody>
      </p:sp>
      <p:sp>
        <p:nvSpPr>
          <p:cNvPr id="182" name="Google Shape;182;g146c891d9bd_0_73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183" name="Google Shape;183;g146c891d9bd_0_739"/>
          <p:cNvPicPr preferRelativeResize="0"/>
          <p:nvPr/>
        </p:nvPicPr>
        <p:blipFill rotWithShape="1">
          <a:blip r:embed="rId3">
            <a:alphaModFix/>
          </a:blip>
          <a:srcRect/>
          <a:stretch/>
        </p:blipFill>
        <p:spPr>
          <a:xfrm>
            <a:off x="5530317" y="2956019"/>
            <a:ext cx="2564100" cy="1303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46c891d9bd_0_799"/>
          <p:cNvSpPr txBox="1">
            <a:spLocks noGrp="1"/>
          </p:cNvSpPr>
          <p:nvPr>
            <p:ph type="body" idx="4294967295"/>
          </p:nvPr>
        </p:nvSpPr>
        <p:spPr>
          <a:xfrm>
            <a:off x="457200" y="1380352"/>
            <a:ext cx="6168600" cy="3338100"/>
          </a:xfrm>
          <a:prstGeom prst="rect">
            <a:avLst/>
          </a:prstGeom>
          <a:noFill/>
          <a:ln>
            <a:noFill/>
          </a:ln>
        </p:spPr>
        <p:txBody>
          <a:bodyPr spcFirstLastPara="1" wrap="square" lIns="91425" tIns="45700" rIns="91425" bIns="45700" anchor="t" anchorCtr="0">
            <a:normAutofit/>
          </a:bodyPr>
          <a:lstStyle/>
          <a:p>
            <a:pPr marL="342900" lvl="0" indent="-304800" algn="l" rtl="0">
              <a:lnSpc>
                <a:spcPct val="120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Each Title I school must have a School-Parent Compact that is written by parents, family members and school personnel.</a:t>
            </a:r>
            <a:endParaRPr sz="2000">
              <a:latin typeface="Trebuchet MS"/>
              <a:ea typeface="Trebuchet MS"/>
              <a:cs typeface="Trebuchet MS"/>
              <a:sym typeface="Trebuchet MS"/>
            </a:endParaRPr>
          </a:p>
          <a:p>
            <a:pPr marL="342900" lvl="0" indent="-276225" algn="l" rtl="0">
              <a:lnSpc>
                <a:spcPct val="115000"/>
              </a:lnSpc>
              <a:spcBef>
                <a:spcPts val="210"/>
              </a:spcBef>
              <a:spcAft>
                <a:spcPts val="0"/>
              </a:spcAft>
              <a:buClr>
                <a:schemeClr val="dk1"/>
              </a:buClr>
              <a:buSzPts val="1050"/>
              <a:buNone/>
            </a:pPr>
            <a:endParaRPr sz="2000">
              <a:latin typeface="Trebuchet MS"/>
              <a:ea typeface="Trebuchet MS"/>
              <a:cs typeface="Trebuchet MS"/>
              <a:sym typeface="Trebuchet MS"/>
            </a:endParaRPr>
          </a:p>
          <a:p>
            <a:pPr marL="342900" lvl="0" indent="-304800" algn="l" rtl="0">
              <a:lnSpc>
                <a:spcPct val="12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The School-Parent Compact sets out the responsibilities of the students, parents, family members, and school staff in striving to raise student achievement.</a:t>
            </a:r>
            <a:endParaRPr sz="2000">
              <a:latin typeface="Trebuchet MS"/>
              <a:ea typeface="Trebuchet MS"/>
              <a:cs typeface="Trebuchet MS"/>
              <a:sym typeface="Trebuchet MS"/>
            </a:endParaRPr>
          </a:p>
        </p:txBody>
      </p:sp>
      <p:sp>
        <p:nvSpPr>
          <p:cNvPr id="191" name="Google Shape;191;g146c891d9bd_0_799"/>
          <p:cNvSpPr txBox="1">
            <a:spLocks noGrp="1"/>
          </p:cNvSpPr>
          <p:nvPr>
            <p:ph type="title" idx="4294967295"/>
          </p:nvPr>
        </p:nvSpPr>
        <p:spPr>
          <a:xfrm>
            <a:off x="457200" y="38613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School-Parent Compact</a:t>
            </a:r>
            <a:endParaRPr sz="3000">
              <a:latin typeface="Trebuchet MS"/>
              <a:ea typeface="Trebuchet MS"/>
              <a:cs typeface="Trebuchet MS"/>
              <a:sym typeface="Trebuchet MS"/>
            </a:endParaRPr>
          </a:p>
        </p:txBody>
      </p:sp>
      <p:sp>
        <p:nvSpPr>
          <p:cNvPr id="192" name="Google Shape;192;g146c891d9bd_0_79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193" name="Google Shape;193;g146c891d9bd_0_799" descr="&lt;strong&gt;handshake&lt;/strong&gt; - Shaping Youth"/>
          <p:cNvPicPr preferRelativeResize="0"/>
          <p:nvPr/>
        </p:nvPicPr>
        <p:blipFill rotWithShape="1">
          <a:blip r:embed="rId3">
            <a:alphaModFix/>
          </a:blip>
          <a:srcRect/>
          <a:stretch/>
        </p:blipFill>
        <p:spPr>
          <a:xfrm>
            <a:off x="6473475" y="1878976"/>
            <a:ext cx="2358575" cy="1435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46c891d9bd_0_857"/>
          <p:cNvSpPr txBox="1">
            <a:spLocks noGrp="1"/>
          </p:cNvSpPr>
          <p:nvPr>
            <p:ph type="title" idx="4294967295"/>
          </p:nvPr>
        </p:nvSpPr>
        <p:spPr>
          <a:xfrm>
            <a:off x="312866" y="552548"/>
            <a:ext cx="5471505"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dirty="0">
                <a:latin typeface="Trebuchet MS"/>
                <a:ea typeface="Trebuchet MS"/>
                <a:cs typeface="Trebuchet MS"/>
                <a:sym typeface="Trebuchet MS"/>
              </a:rPr>
              <a:t>School-Parent Compact</a:t>
            </a:r>
            <a:endParaRPr sz="3000" dirty="0">
              <a:latin typeface="Trebuchet MS"/>
              <a:ea typeface="Trebuchet MS"/>
              <a:cs typeface="Trebuchet MS"/>
              <a:sym typeface="Trebuchet MS"/>
            </a:endParaRPr>
          </a:p>
        </p:txBody>
      </p:sp>
      <p:sp>
        <p:nvSpPr>
          <p:cNvPr id="200" name="Google Shape;200;g146c891d9bd_0_85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201" name="Google Shape;201;g146c891d9bd_0_857"/>
          <p:cNvSpPr txBox="1">
            <a:spLocks noGrp="1"/>
          </p:cNvSpPr>
          <p:nvPr>
            <p:ph type="body" idx="4294967295"/>
          </p:nvPr>
        </p:nvSpPr>
        <p:spPr>
          <a:xfrm>
            <a:off x="208669" y="1409948"/>
            <a:ext cx="6866400" cy="1713000"/>
          </a:xfrm>
          <a:prstGeom prst="rect">
            <a:avLst/>
          </a:prstGeom>
          <a:noFill/>
          <a:ln>
            <a:noFill/>
          </a:ln>
        </p:spPr>
        <p:txBody>
          <a:bodyPr spcFirstLastPara="1" wrap="square" lIns="91425" tIns="45700" rIns="91425" bIns="45700" anchor="t" anchorCtr="0">
            <a:normAutofit/>
          </a:bodyPr>
          <a:lstStyle/>
          <a:p>
            <a:pPr marL="342900" lvl="0" indent="-292100" algn="l" rtl="0">
              <a:lnSpc>
                <a:spcPct val="115000"/>
              </a:lnSpc>
              <a:spcBef>
                <a:spcPts val="0"/>
              </a:spcBef>
              <a:spcAft>
                <a:spcPts val="0"/>
              </a:spcAft>
              <a:buClr>
                <a:schemeClr val="dk1"/>
              </a:buClr>
              <a:buSzPts val="2000"/>
              <a:buFont typeface="Trebuchet MS"/>
              <a:buChar char="●"/>
            </a:pPr>
            <a:r>
              <a:rPr lang="en" sz="2000" dirty="0">
                <a:latin typeface="Trebuchet MS"/>
                <a:ea typeface="Trebuchet MS"/>
                <a:cs typeface="Trebuchet MS"/>
                <a:sym typeface="Trebuchet MS"/>
              </a:rPr>
              <a:t>Review of FY25 School-Parent Compact</a:t>
            </a:r>
          </a:p>
          <a:p>
            <a:pPr marL="50800" lvl="0" indent="0" algn="l" rtl="0">
              <a:lnSpc>
                <a:spcPct val="115000"/>
              </a:lnSpc>
              <a:spcBef>
                <a:spcPts val="0"/>
              </a:spcBef>
              <a:spcAft>
                <a:spcPts val="0"/>
              </a:spcAft>
              <a:buClr>
                <a:schemeClr val="dk1"/>
              </a:buClr>
              <a:buSzPts val="2000"/>
              <a:buNone/>
            </a:pPr>
            <a:r>
              <a:rPr lang="en" sz="1200" dirty="0">
                <a:latin typeface="Trebuchet MS"/>
                <a:ea typeface="Trebuchet MS"/>
                <a:cs typeface="Trebuchet MS"/>
                <a:sym typeface="Trebuchet MS"/>
              </a:rPr>
              <a:t>What the school agrees to; </a:t>
            </a:r>
            <a:r>
              <a:rPr lang="en-US" sz="1200" dirty="0">
                <a:latin typeface="Trebuchet MS"/>
                <a:ea typeface="Trebuchet MS"/>
                <a:cs typeface="Trebuchet MS"/>
                <a:sym typeface="Trebuchet MS"/>
              </a:rPr>
              <a:t>What the parent agrees to; What the student agrees to</a:t>
            </a:r>
            <a:endParaRPr sz="1200" dirty="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 sz="2000" dirty="0">
                <a:latin typeface="Trebuchet MS"/>
                <a:ea typeface="Trebuchet MS"/>
                <a:cs typeface="Trebuchet MS"/>
                <a:sym typeface="Trebuchet MS"/>
              </a:rPr>
              <a:t>Suggestions for next year’s Compact</a:t>
            </a:r>
            <a:endParaRPr sz="2000" dirty="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 sz="2000" dirty="0">
                <a:latin typeface="Trebuchet MS"/>
                <a:ea typeface="Trebuchet MS"/>
                <a:cs typeface="Trebuchet MS"/>
                <a:sym typeface="Trebuchet MS"/>
              </a:rPr>
              <a:t>Questions </a:t>
            </a:r>
            <a:endParaRPr sz="2000" dirty="0">
              <a:latin typeface="Trebuchet MS"/>
              <a:ea typeface="Trebuchet MS"/>
              <a:cs typeface="Trebuchet MS"/>
              <a:sym typeface="Trebuchet MS"/>
            </a:endParaRPr>
          </a:p>
        </p:txBody>
      </p:sp>
      <p:graphicFrame>
        <p:nvGraphicFramePr>
          <p:cNvPr id="2" name="Object 1">
            <a:extLst>
              <a:ext uri="{FF2B5EF4-FFF2-40B4-BE49-F238E27FC236}">
                <a16:creationId xmlns:a16="http://schemas.microsoft.com/office/drawing/2014/main" id="{8E4379B1-A699-48F4-8DB2-4BEFBB2113B3}"/>
              </a:ext>
            </a:extLst>
          </p:cNvPr>
          <p:cNvGraphicFramePr>
            <a:graphicFrameLocks noChangeAspect="1"/>
          </p:cNvGraphicFramePr>
          <p:nvPr>
            <p:extLst>
              <p:ext uri="{D42A27DB-BD31-4B8C-83A1-F6EECF244321}">
                <p14:modId xmlns:p14="http://schemas.microsoft.com/office/powerpoint/2010/main" val="1018648846"/>
              </p:ext>
            </p:extLst>
          </p:nvPr>
        </p:nvGraphicFramePr>
        <p:xfrm>
          <a:off x="6022268" y="552548"/>
          <a:ext cx="2913063" cy="4064000"/>
        </p:xfrm>
        <a:graphic>
          <a:graphicData uri="http://schemas.openxmlformats.org/presentationml/2006/ole">
            <mc:AlternateContent xmlns:mc="http://schemas.openxmlformats.org/markup-compatibility/2006">
              <mc:Choice xmlns:v="urn:schemas-microsoft-com:vml" Requires="v">
                <p:oleObj spid="_x0000_s1026" name="Document" r:id="rId4" imgW="6458211" imgH="9007504" progId="Word.Document.8">
                  <p:embed/>
                </p:oleObj>
              </mc:Choice>
              <mc:Fallback>
                <p:oleObj name="Document" r:id="rId4" imgW="6458211" imgH="9007504" progId="Word.Document.8">
                  <p:embed/>
                  <p:pic>
                    <p:nvPicPr>
                      <p:cNvPr id="0" name=""/>
                      <p:cNvPicPr/>
                      <p:nvPr/>
                    </p:nvPicPr>
                    <p:blipFill>
                      <a:blip r:embed="rId5"/>
                      <a:stretch>
                        <a:fillRect/>
                      </a:stretch>
                    </p:blipFill>
                    <p:spPr>
                      <a:xfrm>
                        <a:off x="6022268" y="552548"/>
                        <a:ext cx="2913063" cy="40640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46c891d9bd_0_915"/>
          <p:cNvSpPr txBox="1">
            <a:spLocks noGrp="1"/>
          </p:cNvSpPr>
          <p:nvPr>
            <p:ph type="body" idx="4294967295"/>
          </p:nvPr>
        </p:nvSpPr>
        <p:spPr>
          <a:xfrm>
            <a:off x="372575" y="1417325"/>
            <a:ext cx="8229600" cy="256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600"/>
              <a:buNone/>
            </a:pPr>
            <a:r>
              <a:rPr lang="en" sz="2200">
                <a:latin typeface="Trebuchet MS"/>
                <a:ea typeface="Trebuchet MS"/>
                <a:cs typeface="Trebuchet MS"/>
                <a:sym typeface="Trebuchet MS"/>
              </a:rPr>
              <a:t>Families have the right to ask: </a:t>
            </a:r>
            <a:endParaRPr sz="2200">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about the professional qualifications of their child’s teachers; and</a:t>
            </a:r>
            <a:endParaRPr>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if non-teacher personnel are providing instruction to their child and, if so, their professional qualifications.</a:t>
            </a:r>
            <a:endParaRPr>
              <a:latin typeface="Trebuchet MS"/>
              <a:ea typeface="Trebuchet MS"/>
              <a:cs typeface="Trebuchet MS"/>
              <a:sym typeface="Trebuchet MS"/>
            </a:endParaRPr>
          </a:p>
          <a:p>
            <a:pPr marL="0" lvl="0" indent="0" algn="l" rtl="0">
              <a:lnSpc>
                <a:spcPct val="192000"/>
              </a:lnSpc>
              <a:spcBef>
                <a:spcPts val="0"/>
              </a:spcBef>
              <a:spcAft>
                <a:spcPts val="0"/>
              </a:spcAft>
              <a:buClr>
                <a:schemeClr val="dk1"/>
              </a:buClr>
              <a:buSzPts val="1500"/>
              <a:buNone/>
            </a:pPr>
            <a:endParaRPr sz="1500">
              <a:latin typeface="Times New Roman"/>
              <a:ea typeface="Times New Roman"/>
              <a:cs typeface="Times New Roman"/>
              <a:sym typeface="Times New Roman"/>
            </a:endParaRPr>
          </a:p>
        </p:txBody>
      </p:sp>
      <p:sp>
        <p:nvSpPr>
          <p:cNvPr id="209" name="Google Shape;209;g146c891d9bd_0_915"/>
          <p:cNvSpPr txBox="1">
            <a:spLocks noGrp="1"/>
          </p:cNvSpPr>
          <p:nvPr>
            <p:ph type="title" idx="4294967295"/>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Parents’ Right to Know</a:t>
            </a:r>
            <a:endParaRPr sz="3000" b="1">
              <a:latin typeface="Trebuchet MS"/>
              <a:ea typeface="Trebuchet MS"/>
              <a:cs typeface="Trebuchet MS"/>
              <a:sym typeface="Trebuchet MS"/>
            </a:endParaRPr>
          </a:p>
        </p:txBody>
      </p:sp>
      <p:sp>
        <p:nvSpPr>
          <p:cNvPr id="210" name="Google Shape;210;g146c891d9bd_0_91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211" name="Google Shape;211;g146c891d9bd_0_915"/>
          <p:cNvPicPr preferRelativeResize="0"/>
          <p:nvPr/>
        </p:nvPicPr>
        <p:blipFill rotWithShape="1">
          <a:blip r:embed="rId3">
            <a:alphaModFix/>
          </a:blip>
          <a:srcRect/>
          <a:stretch/>
        </p:blipFill>
        <p:spPr>
          <a:xfrm>
            <a:off x="3302649" y="3413625"/>
            <a:ext cx="1835600" cy="1115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46c891d9bd_0_973"/>
          <p:cNvSpPr txBox="1">
            <a:spLocks noGrp="1"/>
          </p:cNvSpPr>
          <p:nvPr>
            <p:ph type="body" idx="4294967295"/>
          </p:nvPr>
        </p:nvSpPr>
        <p:spPr>
          <a:xfrm>
            <a:off x="455980" y="1327284"/>
            <a:ext cx="8070000" cy="2367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600"/>
              <a:buNone/>
            </a:pPr>
            <a:r>
              <a:rPr lang="en" sz="2200">
                <a:latin typeface="Trebuchet MS"/>
                <a:ea typeface="Trebuchet MS"/>
                <a:cs typeface="Trebuchet MS"/>
                <a:sym typeface="Trebuchet MS"/>
              </a:rPr>
              <a:t>Families must be informed:</a:t>
            </a:r>
            <a:endParaRPr sz="2200">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if their child is taught for four or more weeks by a teacher who does not meet the certification requirements for the grade level or subject being taught; and</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endParaRPr>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how their child performed on state tests like                                       FSA, EOCs, and SSA.</a:t>
            </a:r>
            <a:endParaRPr>
              <a:latin typeface="Trebuchet MS"/>
              <a:ea typeface="Trebuchet MS"/>
              <a:cs typeface="Trebuchet MS"/>
              <a:sym typeface="Trebuchet MS"/>
            </a:endParaRPr>
          </a:p>
        </p:txBody>
      </p:sp>
      <p:sp>
        <p:nvSpPr>
          <p:cNvPr id="218" name="Google Shape;218;g146c891d9bd_0_973"/>
          <p:cNvSpPr txBox="1">
            <a:spLocks noGrp="1"/>
          </p:cNvSpPr>
          <p:nvPr>
            <p:ph type="title" idx="4294967295"/>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Parents’ Right to Know</a:t>
            </a:r>
            <a:endParaRPr sz="3000" b="1">
              <a:latin typeface="Trebuchet MS"/>
              <a:ea typeface="Trebuchet MS"/>
              <a:cs typeface="Trebuchet MS"/>
              <a:sym typeface="Trebuchet MS"/>
            </a:endParaRPr>
          </a:p>
        </p:txBody>
      </p:sp>
      <p:sp>
        <p:nvSpPr>
          <p:cNvPr id="219" name="Google Shape;219;g146c891d9bd_0_97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220" name="Google Shape;220;g146c891d9bd_0_973"/>
          <p:cNvPicPr preferRelativeResize="0"/>
          <p:nvPr/>
        </p:nvPicPr>
        <p:blipFill rotWithShape="1">
          <a:blip r:embed="rId3">
            <a:alphaModFix/>
          </a:blip>
          <a:srcRect/>
          <a:stretch/>
        </p:blipFill>
        <p:spPr>
          <a:xfrm>
            <a:off x="6710700" y="2913625"/>
            <a:ext cx="1891925" cy="1205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eb11f628d9_0_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19</a:t>
            </a:fld>
            <a:endParaRPr/>
          </a:p>
        </p:txBody>
      </p:sp>
      <p:sp>
        <p:nvSpPr>
          <p:cNvPr id="226" name="Google Shape;226;g2eb11f628d9_0_0"/>
          <p:cNvSpPr txBox="1"/>
          <p:nvPr/>
        </p:nvSpPr>
        <p:spPr>
          <a:xfrm>
            <a:off x="1036631" y="491636"/>
            <a:ext cx="6801900" cy="420300"/>
          </a:xfrm>
          <a:prstGeom prst="rect">
            <a:avLst/>
          </a:prstGeom>
          <a:noFill/>
          <a:ln>
            <a:noFill/>
          </a:ln>
        </p:spPr>
        <p:txBody>
          <a:bodyPr spcFirstLastPara="1" wrap="square" lIns="51425" tIns="51425" rIns="51425" bIns="5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 sz="3000" b="1" i="0" u="none" strike="noStrike" cap="none">
                <a:solidFill>
                  <a:srgbClr val="000000"/>
                </a:solidFill>
                <a:latin typeface="Trebuchet MS"/>
                <a:ea typeface="Trebuchet MS"/>
                <a:cs typeface="Trebuchet MS"/>
                <a:sym typeface="Trebuchet MS"/>
              </a:rPr>
              <a:t>Migrant Education Program (MEP)</a:t>
            </a:r>
            <a:endParaRPr sz="3000" b="1" i="0" u="none" strike="noStrike" cap="none">
              <a:solidFill>
                <a:srgbClr val="000000"/>
              </a:solidFill>
              <a:latin typeface="Trebuchet MS"/>
              <a:ea typeface="Trebuchet MS"/>
              <a:cs typeface="Trebuchet MS"/>
              <a:sym typeface="Trebuchet MS"/>
            </a:endParaRPr>
          </a:p>
        </p:txBody>
      </p:sp>
      <p:sp>
        <p:nvSpPr>
          <p:cNvPr id="227" name="Google Shape;227;g2eb11f628d9_0_0"/>
          <p:cNvSpPr txBox="1"/>
          <p:nvPr/>
        </p:nvSpPr>
        <p:spPr>
          <a:xfrm>
            <a:off x="173950" y="1248075"/>
            <a:ext cx="8773800" cy="1293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000">
                <a:solidFill>
                  <a:schemeClr val="dk2"/>
                </a:solidFill>
                <a:latin typeface="Trebuchet MS"/>
                <a:ea typeface="Trebuchet MS"/>
                <a:cs typeface="Trebuchet MS"/>
                <a:sym typeface="Trebuchet MS"/>
              </a:rPr>
              <a:t>The </a:t>
            </a:r>
            <a:r>
              <a:rPr lang="en" sz="2000" b="1">
                <a:solidFill>
                  <a:schemeClr val="dk2"/>
                </a:solidFill>
                <a:latin typeface="Trebuchet MS"/>
                <a:ea typeface="Trebuchet MS"/>
                <a:cs typeface="Trebuchet MS"/>
                <a:sym typeface="Trebuchet MS"/>
              </a:rPr>
              <a:t>GOAL</a:t>
            </a:r>
            <a:r>
              <a:rPr lang="en" sz="2000">
                <a:solidFill>
                  <a:schemeClr val="dk2"/>
                </a:solidFill>
                <a:latin typeface="Trebuchet MS"/>
                <a:ea typeface="Trebuchet MS"/>
                <a:cs typeface="Trebuchet MS"/>
                <a:sym typeface="Trebuchet MS"/>
              </a:rPr>
              <a:t> of the MEP is to assist all migrant students in meeting challenging academic standards and achieving graduation from high school (or a GED program) with an education that prepares them for responsible citizenship, further learning, and productive employment.</a:t>
            </a:r>
            <a:endParaRPr/>
          </a:p>
        </p:txBody>
      </p:sp>
      <p:pic>
        <p:nvPicPr>
          <p:cNvPr id="228" name="Google Shape;228;g2eb11f628d9_0_0"/>
          <p:cNvPicPr preferRelativeResize="0"/>
          <p:nvPr/>
        </p:nvPicPr>
        <p:blipFill rotWithShape="1">
          <a:blip r:embed="rId3">
            <a:alphaModFix/>
          </a:blip>
          <a:srcRect t="14688" b="23410"/>
          <a:stretch/>
        </p:blipFill>
        <p:spPr>
          <a:xfrm>
            <a:off x="1079493" y="2858796"/>
            <a:ext cx="4401424" cy="1633406"/>
          </a:xfrm>
          <a:prstGeom prst="rect">
            <a:avLst/>
          </a:prstGeom>
          <a:noFill/>
          <a:ln>
            <a:noFill/>
          </a:ln>
        </p:spPr>
      </p:pic>
      <p:pic>
        <p:nvPicPr>
          <p:cNvPr id="229" name="Google Shape;229;g2eb11f628d9_0_0"/>
          <p:cNvPicPr preferRelativeResize="0"/>
          <p:nvPr/>
        </p:nvPicPr>
        <p:blipFill rotWithShape="1">
          <a:blip r:embed="rId4">
            <a:alphaModFix/>
          </a:blip>
          <a:srcRect/>
          <a:stretch/>
        </p:blipFill>
        <p:spPr>
          <a:xfrm>
            <a:off x="5852400" y="2872613"/>
            <a:ext cx="1948333" cy="16334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146c891d9bd_0_1438"/>
          <p:cNvSpPr txBox="1">
            <a:spLocks noGrp="1"/>
          </p:cNvSpPr>
          <p:nvPr>
            <p:ph type="body" idx="4294967295"/>
          </p:nvPr>
        </p:nvSpPr>
        <p:spPr>
          <a:xfrm>
            <a:off x="3146598" y="1290450"/>
            <a:ext cx="5393400" cy="29436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The Every Student Succeeds Act (a federal law) requires Title I schools to hold an Annual Meeting to explain and discuss the school’s Title I programs, parents’ rights, and other school requirements.</a:t>
            </a:r>
            <a:endParaRPr sz="2000">
              <a:latin typeface="Trebuchet MS"/>
              <a:ea typeface="Trebuchet MS"/>
              <a:cs typeface="Trebuchet MS"/>
              <a:sym typeface="Trebuchet MS"/>
            </a:endParaRPr>
          </a:p>
          <a:p>
            <a:pPr marL="342900" lvl="0" indent="-190182" algn="l" rtl="0">
              <a:lnSpc>
                <a:spcPct val="115000"/>
              </a:lnSpc>
              <a:spcBef>
                <a:spcPts val="481"/>
              </a:spcBef>
              <a:spcAft>
                <a:spcPts val="0"/>
              </a:spcAft>
              <a:buClr>
                <a:schemeClr val="dk1"/>
              </a:buClr>
              <a:buSzPts val="2600"/>
              <a:buNone/>
            </a:pPr>
            <a:endParaRPr sz="2000">
              <a:latin typeface="Trebuchet MS"/>
              <a:ea typeface="Trebuchet MS"/>
              <a:cs typeface="Trebuchet MS"/>
              <a:sym typeface="Trebuchet MS"/>
            </a:endParaRPr>
          </a:p>
          <a:p>
            <a:pPr marL="342900" lvl="0" indent="-317182" algn="l" rtl="0">
              <a:lnSpc>
                <a:spcPct val="115000"/>
              </a:lnSpc>
              <a:spcBef>
                <a:spcPts val="481"/>
              </a:spcBef>
              <a:spcAft>
                <a:spcPts val="0"/>
              </a:spcAft>
              <a:buClr>
                <a:schemeClr val="dk1"/>
              </a:buClr>
              <a:buSzPts val="2000"/>
              <a:buFont typeface="Trebuchet MS"/>
              <a:buChar char="●"/>
            </a:pPr>
            <a:r>
              <a:rPr lang="en" sz="2000">
                <a:latin typeface="Trebuchet MS"/>
                <a:ea typeface="Trebuchet MS"/>
                <a:cs typeface="Trebuchet MS"/>
                <a:sym typeface="Trebuchet MS"/>
              </a:rPr>
              <a:t>Families are encouraged to ask questions and make suggestions to help improve the school’s Title I program.  </a:t>
            </a:r>
            <a:endParaRPr sz="2000">
              <a:latin typeface="Trebuchet MS"/>
              <a:ea typeface="Trebuchet MS"/>
              <a:cs typeface="Trebuchet MS"/>
              <a:sym typeface="Trebuchet MS"/>
            </a:endParaRPr>
          </a:p>
          <a:p>
            <a:pPr marL="342900" lvl="0" indent="-201930" algn="l" rtl="0">
              <a:lnSpc>
                <a:spcPct val="115000"/>
              </a:lnSpc>
              <a:spcBef>
                <a:spcPts val="444"/>
              </a:spcBef>
              <a:spcAft>
                <a:spcPts val="0"/>
              </a:spcAft>
              <a:buClr>
                <a:schemeClr val="dk1"/>
              </a:buClr>
              <a:buSzPts val="2400"/>
              <a:buNone/>
            </a:pPr>
            <a:endParaRPr/>
          </a:p>
        </p:txBody>
      </p:sp>
      <p:sp>
        <p:nvSpPr>
          <p:cNvPr id="67" name="Google Shape;67;g146c891d9bd_0_1438"/>
          <p:cNvSpPr txBox="1">
            <a:spLocks noGrp="1"/>
          </p:cNvSpPr>
          <p:nvPr>
            <p:ph type="title" idx="4294967295"/>
          </p:nvPr>
        </p:nvSpPr>
        <p:spPr>
          <a:xfrm>
            <a:off x="457200" y="381137"/>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Purpose of Meeting</a:t>
            </a:r>
            <a:endParaRPr sz="3000">
              <a:latin typeface="Trebuchet MS"/>
              <a:ea typeface="Trebuchet MS"/>
              <a:cs typeface="Trebuchet MS"/>
              <a:sym typeface="Trebuchet MS"/>
            </a:endParaRPr>
          </a:p>
        </p:txBody>
      </p:sp>
      <p:pic>
        <p:nvPicPr>
          <p:cNvPr id="68" name="Google Shape;68;g146c891d9bd_0_1438" descr="Elementary Computer.png"/>
          <p:cNvPicPr preferRelativeResize="0"/>
          <p:nvPr/>
        </p:nvPicPr>
        <p:blipFill rotWithShape="1">
          <a:blip r:embed="rId3">
            <a:alphaModFix/>
          </a:blip>
          <a:srcRect/>
          <a:stretch/>
        </p:blipFill>
        <p:spPr>
          <a:xfrm>
            <a:off x="-119054" y="910810"/>
            <a:ext cx="3382208" cy="2057263"/>
          </a:xfrm>
          <a:prstGeom prst="rect">
            <a:avLst/>
          </a:prstGeom>
          <a:noFill/>
          <a:ln>
            <a:noFill/>
          </a:ln>
        </p:spPr>
      </p:pic>
      <p:pic>
        <p:nvPicPr>
          <p:cNvPr id="69" name="Google Shape;69;g146c891d9bd_0_1438" descr="Elementary Teacher.png"/>
          <p:cNvPicPr preferRelativeResize="0"/>
          <p:nvPr/>
        </p:nvPicPr>
        <p:blipFill rotWithShape="1">
          <a:blip r:embed="rId4">
            <a:alphaModFix/>
          </a:blip>
          <a:srcRect/>
          <a:stretch/>
        </p:blipFill>
        <p:spPr>
          <a:xfrm>
            <a:off x="-1286" y="2406795"/>
            <a:ext cx="3264440" cy="2057263"/>
          </a:xfrm>
          <a:prstGeom prst="rect">
            <a:avLst/>
          </a:prstGeom>
          <a:noFill/>
          <a:ln>
            <a:noFill/>
          </a:ln>
        </p:spPr>
      </p:pic>
      <p:sp>
        <p:nvSpPr>
          <p:cNvPr id="70" name="Google Shape;70;g146c891d9bd_0_14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472ca33bd4_0_90"/>
          <p:cNvSpPr txBox="1">
            <a:spLocks noGrp="1"/>
          </p:cNvSpPr>
          <p:nvPr>
            <p:ph type="body" idx="4294967295"/>
          </p:nvPr>
        </p:nvSpPr>
        <p:spPr>
          <a:xfrm>
            <a:off x="4353200" y="1258250"/>
            <a:ext cx="46311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 sz="2000">
                <a:latin typeface="Trebuchet MS"/>
                <a:ea typeface="Trebuchet MS"/>
                <a:cs typeface="Trebuchet MS"/>
                <a:sym typeface="Trebuchet MS"/>
              </a:rPr>
              <a:t>To improve educational opportunities of migrant students by helping them:</a:t>
            </a:r>
            <a:endParaRPr sz="2000">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Supplemental academic/social services to students and their families</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Transition to new school(s) </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meet the challenging state/district academic content</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graduate from high school</a:t>
            </a:r>
            <a:endParaRPr>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ts val="2400"/>
              <a:buNone/>
            </a:pPr>
            <a:endParaRPr>
              <a:latin typeface="Trebuchet MS"/>
              <a:ea typeface="Trebuchet MS"/>
              <a:cs typeface="Trebuchet MS"/>
              <a:sym typeface="Trebuchet MS"/>
            </a:endParaRPr>
          </a:p>
        </p:txBody>
      </p:sp>
      <p:sp>
        <p:nvSpPr>
          <p:cNvPr id="236" name="Google Shape;236;g1472ca33bd4_0_90"/>
          <p:cNvSpPr txBox="1">
            <a:spLocks noGrp="1"/>
          </p:cNvSpPr>
          <p:nvPr>
            <p:ph type="body" idx="4294967295"/>
          </p:nvPr>
        </p:nvSpPr>
        <p:spPr>
          <a:xfrm>
            <a:off x="531775" y="1258250"/>
            <a:ext cx="39015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 sz="2000">
                <a:latin typeface="Trebuchet MS"/>
                <a:ea typeface="Trebuchet MS"/>
                <a:cs typeface="Trebuchet MS"/>
                <a:sym typeface="Trebuchet MS"/>
              </a:rPr>
              <a:t>Ensure the needs of migrant students are met to help them overcome:</a:t>
            </a:r>
            <a:endParaRPr sz="2000">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interruption in schooling</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cultural and language barriers </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social isolation </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lack to health resources</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transition to college or work after high school</a:t>
            </a:r>
            <a:endParaRPr>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ts val="2400"/>
              <a:buNone/>
            </a:pPr>
            <a:endParaRPr>
              <a:latin typeface="Times New Roman"/>
              <a:ea typeface="Times New Roman"/>
              <a:cs typeface="Times New Roman"/>
              <a:sym typeface="Times New Roman"/>
            </a:endParaRPr>
          </a:p>
        </p:txBody>
      </p:sp>
      <p:sp>
        <p:nvSpPr>
          <p:cNvPr id="237" name="Google Shape;237;g1472ca33bd4_0_90"/>
          <p:cNvSpPr txBox="1">
            <a:spLocks noGrp="1"/>
          </p:cNvSpPr>
          <p:nvPr>
            <p:ph type="title" idx="4294967295"/>
          </p:nvPr>
        </p:nvSpPr>
        <p:spPr>
          <a:xfrm>
            <a:off x="583812" y="426429"/>
            <a:ext cx="7322100" cy="766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 b="1"/>
              <a:t> </a:t>
            </a:r>
            <a:r>
              <a:rPr lang="en" sz="3000" b="1">
                <a:latin typeface="Trebuchet MS"/>
                <a:ea typeface="Trebuchet MS"/>
                <a:cs typeface="Trebuchet MS"/>
                <a:sym typeface="Trebuchet MS"/>
              </a:rPr>
              <a:t> Migrant Education Program</a:t>
            </a:r>
            <a:endParaRPr sz="3000">
              <a:latin typeface="Trebuchet MS"/>
              <a:ea typeface="Trebuchet MS"/>
              <a:cs typeface="Trebuchet MS"/>
              <a:sym typeface="Trebuchet MS"/>
            </a:endParaRPr>
          </a:p>
        </p:txBody>
      </p:sp>
      <p:sp>
        <p:nvSpPr>
          <p:cNvPr id="238" name="Google Shape;238;g1472ca33bd4_0_9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239" name="Google Shape;239;g1472ca33bd4_0_90"/>
          <p:cNvPicPr preferRelativeResize="0"/>
          <p:nvPr/>
        </p:nvPicPr>
        <p:blipFill rotWithShape="1">
          <a:blip r:embed="rId3">
            <a:alphaModFix/>
          </a:blip>
          <a:srcRect/>
          <a:stretch/>
        </p:blipFill>
        <p:spPr>
          <a:xfrm>
            <a:off x="7779434" y="481527"/>
            <a:ext cx="759656" cy="7038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eb144544bc_0_1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21</a:t>
            </a:fld>
            <a:endParaRPr/>
          </a:p>
        </p:txBody>
      </p:sp>
      <p:sp>
        <p:nvSpPr>
          <p:cNvPr id="245" name="Google Shape;245;g2eb144544bc_0_158"/>
          <p:cNvSpPr txBox="1"/>
          <p:nvPr/>
        </p:nvSpPr>
        <p:spPr>
          <a:xfrm>
            <a:off x="884500" y="419650"/>
            <a:ext cx="74463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000" b="1">
                <a:solidFill>
                  <a:schemeClr val="dk1"/>
                </a:solidFill>
                <a:latin typeface="Trebuchet MS"/>
                <a:ea typeface="Trebuchet MS"/>
                <a:cs typeface="Trebuchet MS"/>
                <a:sym typeface="Trebuchet MS"/>
              </a:rPr>
              <a:t>First step is to find all migrant students</a:t>
            </a:r>
            <a:endParaRPr sz="3000" b="1">
              <a:solidFill>
                <a:schemeClr val="dk1"/>
              </a:solidFill>
              <a:latin typeface="Trebuchet MS"/>
              <a:ea typeface="Trebuchet MS"/>
              <a:cs typeface="Trebuchet MS"/>
              <a:sym typeface="Trebuchet MS"/>
            </a:endParaRPr>
          </a:p>
        </p:txBody>
      </p:sp>
      <p:sp>
        <p:nvSpPr>
          <p:cNvPr id="246" name="Google Shape;246;g2eb144544bc_0_158"/>
          <p:cNvSpPr txBox="1"/>
          <p:nvPr/>
        </p:nvSpPr>
        <p:spPr>
          <a:xfrm>
            <a:off x="1045925" y="1360125"/>
            <a:ext cx="6230400" cy="2840700"/>
          </a:xfrm>
          <a:prstGeom prst="rect">
            <a:avLst/>
          </a:prstGeom>
          <a:noFill/>
          <a:ln>
            <a:noFill/>
          </a:ln>
        </p:spPr>
        <p:txBody>
          <a:bodyPr spcFirstLastPara="1" wrap="square" lIns="91425" tIns="91425" rIns="91425" bIns="91425" anchor="t" anchorCtr="0">
            <a:noAutofit/>
          </a:bodyPr>
          <a:lstStyle/>
          <a:p>
            <a:pPr marL="292100" lvl="0" indent="-292100" algn="l" rtl="0">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Interviews are done in person by a training MEP Recruiter using Federal &amp; State eligibility requirements</a:t>
            </a:r>
            <a:endParaRPr sz="2000">
              <a:solidFill>
                <a:schemeClr val="dk2"/>
              </a:solidFill>
              <a:latin typeface="Trebuchet MS"/>
              <a:ea typeface="Trebuchet MS"/>
              <a:cs typeface="Trebuchet MS"/>
              <a:sym typeface="Trebuchet MS"/>
            </a:endParaRPr>
          </a:p>
          <a:p>
            <a:pPr marL="292100" lvl="0" indent="-292100" algn="l" rtl="0">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Program Contact Information: </a:t>
            </a:r>
            <a:endParaRPr sz="2000">
              <a:solidFill>
                <a:schemeClr val="dk2"/>
              </a:solidFill>
              <a:latin typeface="Trebuchet MS"/>
              <a:ea typeface="Trebuchet MS"/>
              <a:cs typeface="Trebuchet MS"/>
              <a:sym typeface="Trebuchet MS"/>
            </a:endParaRPr>
          </a:p>
          <a:p>
            <a:pPr marL="457200" lvl="0" indent="0" algn="l" rtl="0">
              <a:spcBef>
                <a:spcPts val="0"/>
              </a:spcBef>
              <a:spcAft>
                <a:spcPts val="0"/>
              </a:spcAft>
              <a:buClr>
                <a:schemeClr val="dk1"/>
              </a:buClr>
              <a:buSzPts val="1800"/>
              <a:buFont typeface="Arial"/>
              <a:buNone/>
            </a:pPr>
            <a:r>
              <a:rPr lang="en" sz="2000">
                <a:solidFill>
                  <a:schemeClr val="dk2"/>
                </a:solidFill>
                <a:latin typeface="Trebuchet MS"/>
                <a:ea typeface="Trebuchet MS"/>
                <a:cs typeface="Trebuchet MS"/>
                <a:sym typeface="Trebuchet MS"/>
              </a:rPr>
              <a:t>Jorge Echegaray</a:t>
            </a:r>
            <a:endParaRPr sz="2000">
              <a:solidFill>
                <a:schemeClr val="dk2"/>
              </a:solidFill>
              <a:latin typeface="Trebuchet MS"/>
              <a:ea typeface="Trebuchet MS"/>
              <a:cs typeface="Trebuchet MS"/>
              <a:sym typeface="Trebuchet MS"/>
            </a:endParaRPr>
          </a:p>
          <a:p>
            <a:pPr marL="457200" lvl="0" indent="0" algn="l" rtl="0">
              <a:spcBef>
                <a:spcPts val="0"/>
              </a:spcBef>
              <a:spcAft>
                <a:spcPts val="0"/>
              </a:spcAft>
              <a:buClr>
                <a:schemeClr val="dk1"/>
              </a:buClr>
              <a:buSzPts val="1800"/>
              <a:buFont typeface="Arial"/>
              <a:buNone/>
            </a:pPr>
            <a:r>
              <a:rPr lang="en" sz="2000">
                <a:solidFill>
                  <a:schemeClr val="dk2"/>
                </a:solidFill>
                <a:latin typeface="Trebuchet MS"/>
                <a:ea typeface="Trebuchet MS"/>
                <a:cs typeface="Trebuchet MS"/>
                <a:sym typeface="Trebuchet MS"/>
              </a:rPr>
              <a:t>Manager, Migrant Education Program</a:t>
            </a:r>
            <a:endParaRPr sz="2000">
              <a:solidFill>
                <a:schemeClr val="dk2"/>
              </a:solidFill>
              <a:latin typeface="Trebuchet MS"/>
              <a:ea typeface="Trebuchet MS"/>
              <a:cs typeface="Trebuchet MS"/>
              <a:sym typeface="Trebuchet MS"/>
            </a:endParaRPr>
          </a:p>
          <a:p>
            <a:pPr marL="457200" lvl="0" indent="0" algn="l" rtl="0">
              <a:spcBef>
                <a:spcPts val="0"/>
              </a:spcBef>
              <a:spcAft>
                <a:spcPts val="0"/>
              </a:spcAft>
              <a:buClr>
                <a:schemeClr val="dk1"/>
              </a:buClr>
              <a:buSzPts val="1800"/>
              <a:buFont typeface="Arial"/>
              <a:buNone/>
            </a:pPr>
            <a:r>
              <a:rPr lang="en" sz="2000">
                <a:solidFill>
                  <a:schemeClr val="dk2"/>
                </a:solidFill>
                <a:latin typeface="Trebuchet MS"/>
                <a:ea typeface="Trebuchet MS"/>
                <a:cs typeface="Trebuchet MS"/>
                <a:sym typeface="Trebuchet MS"/>
              </a:rPr>
              <a:t>Multicultural Education Department</a:t>
            </a:r>
            <a:endParaRPr sz="2000">
              <a:solidFill>
                <a:schemeClr val="dk2"/>
              </a:solidFill>
              <a:latin typeface="Trebuchet MS"/>
              <a:ea typeface="Trebuchet MS"/>
              <a:cs typeface="Trebuchet MS"/>
              <a:sym typeface="Trebuchet MS"/>
            </a:endParaRPr>
          </a:p>
          <a:p>
            <a:pPr marL="457200" lvl="0" indent="0" algn="l" rtl="0">
              <a:spcBef>
                <a:spcPts val="0"/>
              </a:spcBef>
              <a:spcAft>
                <a:spcPts val="0"/>
              </a:spcAft>
              <a:buClr>
                <a:schemeClr val="dk1"/>
              </a:buClr>
              <a:buSzPts val="1800"/>
              <a:buFont typeface="Arial"/>
              <a:buNone/>
            </a:pPr>
            <a:r>
              <a:rPr lang="en" sz="2000" u="sng">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Jorge.Echegaray@palmbeachschools.org</a:t>
            </a:r>
            <a:endParaRPr sz="2000">
              <a:solidFill>
                <a:srgbClr val="0000FF"/>
              </a:solidFill>
              <a:latin typeface="Trebuchet MS"/>
              <a:ea typeface="Trebuchet MS"/>
              <a:cs typeface="Trebuchet MS"/>
              <a:sym typeface="Trebuchet MS"/>
            </a:endParaRPr>
          </a:p>
          <a:p>
            <a:pPr marL="457200" lvl="0" indent="0" algn="l" rtl="0">
              <a:spcBef>
                <a:spcPts val="0"/>
              </a:spcBef>
              <a:spcAft>
                <a:spcPts val="0"/>
              </a:spcAft>
              <a:buClr>
                <a:schemeClr val="dk1"/>
              </a:buClr>
              <a:buSzPts val="1800"/>
              <a:buFont typeface="Arial"/>
              <a:buNone/>
            </a:pPr>
            <a:r>
              <a:rPr lang="en" sz="2000">
                <a:solidFill>
                  <a:schemeClr val="dk2"/>
                </a:solidFill>
                <a:latin typeface="Trebuchet MS"/>
                <a:ea typeface="Trebuchet MS"/>
                <a:cs typeface="Trebuchet MS"/>
                <a:sym typeface="Trebuchet MS"/>
              </a:rPr>
              <a:t>(561) 202-0356</a:t>
            </a:r>
            <a:endParaRPr sz="1800">
              <a:solidFill>
                <a:schemeClr val="dk2"/>
              </a:solidFill>
            </a:endParaRPr>
          </a:p>
        </p:txBody>
      </p:sp>
      <p:pic>
        <p:nvPicPr>
          <p:cNvPr id="247" name="Google Shape;247;g2eb144544bc_0_158"/>
          <p:cNvPicPr preferRelativeResize="0"/>
          <p:nvPr/>
        </p:nvPicPr>
        <p:blipFill rotWithShape="1">
          <a:blip r:embed="rId4">
            <a:alphaModFix/>
          </a:blip>
          <a:srcRect/>
          <a:stretch/>
        </p:blipFill>
        <p:spPr>
          <a:xfrm>
            <a:off x="7193301" y="1015174"/>
            <a:ext cx="1686725" cy="2407375"/>
          </a:xfrm>
          <a:prstGeom prst="rect">
            <a:avLst/>
          </a:prstGeom>
          <a:noFill/>
          <a:ln>
            <a:noFill/>
          </a:ln>
        </p:spPr>
      </p:pic>
      <p:pic>
        <p:nvPicPr>
          <p:cNvPr id="248" name="Google Shape;248;g2eb144544bc_0_158"/>
          <p:cNvPicPr preferRelativeResize="0"/>
          <p:nvPr/>
        </p:nvPicPr>
        <p:blipFill rotWithShape="1">
          <a:blip r:embed="rId5">
            <a:alphaModFix/>
          </a:blip>
          <a:srcRect/>
          <a:stretch/>
        </p:blipFill>
        <p:spPr>
          <a:xfrm>
            <a:off x="6327841" y="3190766"/>
            <a:ext cx="2002968" cy="1402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
          <p:cNvSpPr txBox="1">
            <a:spLocks noGrp="1"/>
          </p:cNvSpPr>
          <p:nvPr>
            <p:ph type="body" idx="4294967295"/>
          </p:nvPr>
        </p:nvSpPr>
        <p:spPr>
          <a:xfrm>
            <a:off x="152400" y="1631550"/>
            <a:ext cx="6519600" cy="301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None/>
            </a:pPr>
            <a:r>
              <a:rPr lang="en" sz="2200">
                <a:latin typeface="Trebuchet MS"/>
                <a:ea typeface="Trebuchet MS"/>
                <a:cs typeface="Trebuchet MS"/>
                <a:sym typeface="Trebuchet MS"/>
              </a:rPr>
              <a:t>The McKinney-Vento Homeless Education Program (MVP) Team can help students and families who live:</a:t>
            </a:r>
            <a:endParaRPr sz="2200">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 a shelter, motel, vehicle, or campground;</a:t>
            </a:r>
            <a:endParaRPr>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on the street;</a:t>
            </a:r>
            <a:endParaRPr>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 abandoned buildings or substandard housing;</a:t>
            </a:r>
            <a:endParaRPr>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 motels/hotels; or</a:t>
            </a:r>
            <a:endParaRPr>
              <a:latin typeface="Trebuchet MS"/>
              <a:ea typeface="Trebuchet MS"/>
              <a:cs typeface="Trebuchet MS"/>
              <a:sym typeface="Trebuchet MS"/>
            </a:endParaRPr>
          </a:p>
          <a:p>
            <a:pPr marL="557212" lvl="1" indent="-214312" algn="l" rtl="0">
              <a:lnSpc>
                <a:spcPct val="100000"/>
              </a:lnSpc>
              <a:spcBef>
                <a:spcPts val="400"/>
              </a:spcBef>
              <a:spcAft>
                <a:spcPts val="0"/>
              </a:spcAft>
              <a:buClr>
                <a:schemeClr val="dk1"/>
              </a:buClr>
              <a:buSzPts val="2000"/>
              <a:buFont typeface="Trebuchet MS"/>
              <a:buChar char="•"/>
            </a:pPr>
            <a:r>
              <a:rPr lang="en">
                <a:latin typeface="Trebuchet MS"/>
                <a:ea typeface="Trebuchet MS"/>
                <a:cs typeface="Trebuchet MS"/>
                <a:sym typeface="Trebuchet MS"/>
              </a:rPr>
              <a:t>doubled-up temporarily with relatives or friends due to a hardship</a:t>
            </a:r>
            <a:endParaRPr>
              <a:latin typeface="Trebuchet MS"/>
              <a:ea typeface="Trebuchet MS"/>
              <a:cs typeface="Trebuchet MS"/>
              <a:sym typeface="Trebuchet MS"/>
            </a:endParaRPr>
          </a:p>
          <a:p>
            <a:pPr marL="342900" lvl="1" indent="0" algn="l" rtl="0">
              <a:lnSpc>
                <a:spcPct val="115000"/>
              </a:lnSpc>
              <a:spcBef>
                <a:spcPts val="360"/>
              </a:spcBef>
              <a:spcAft>
                <a:spcPts val="0"/>
              </a:spcAft>
              <a:buClr>
                <a:schemeClr val="dk1"/>
              </a:buClr>
              <a:buSzPts val="1800"/>
              <a:buNone/>
            </a:pPr>
            <a:endParaRPr sz="1800">
              <a:latin typeface="Times New Roman"/>
              <a:ea typeface="Times New Roman"/>
              <a:cs typeface="Times New Roman"/>
              <a:sym typeface="Times New Roman"/>
            </a:endParaRPr>
          </a:p>
        </p:txBody>
      </p:sp>
      <p:sp>
        <p:nvSpPr>
          <p:cNvPr id="255" name="Google Shape;255;p2"/>
          <p:cNvSpPr txBox="1">
            <a:spLocks noGrp="1"/>
          </p:cNvSpPr>
          <p:nvPr>
            <p:ph type="title" idx="4294967295"/>
          </p:nvPr>
        </p:nvSpPr>
        <p:spPr>
          <a:xfrm>
            <a:off x="748146" y="830345"/>
            <a:ext cx="7780800" cy="466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2121"/>
              <a:buFont typeface="Times New Roman"/>
              <a:buNone/>
            </a:pPr>
            <a:r>
              <a:rPr lang="en" sz="3300" b="1">
                <a:latin typeface="Trebuchet MS"/>
                <a:ea typeface="Trebuchet MS"/>
                <a:cs typeface="Trebuchet MS"/>
                <a:sym typeface="Trebuchet MS"/>
              </a:rPr>
              <a:t>Students Experiencing Homelessness</a:t>
            </a:r>
            <a:br>
              <a:rPr lang="en" sz="3300" b="1">
                <a:latin typeface="Trebuchet MS"/>
                <a:ea typeface="Trebuchet MS"/>
                <a:cs typeface="Trebuchet MS"/>
                <a:sym typeface="Trebuchet MS"/>
              </a:rPr>
            </a:br>
            <a:r>
              <a:rPr lang="en" sz="2400" b="1">
                <a:latin typeface="Trebuchet MS"/>
                <a:ea typeface="Trebuchet MS"/>
                <a:cs typeface="Trebuchet MS"/>
                <a:sym typeface="Trebuchet MS"/>
              </a:rPr>
              <a:t>Every Student Has the Right to an Education</a:t>
            </a:r>
            <a:endParaRPr sz="2400">
              <a:latin typeface="Trebuchet MS"/>
              <a:ea typeface="Trebuchet MS"/>
              <a:cs typeface="Trebuchet MS"/>
              <a:sym typeface="Trebuchet MS"/>
            </a:endParaRPr>
          </a:p>
        </p:txBody>
      </p:sp>
      <p:sp>
        <p:nvSpPr>
          <p:cNvPr id="256" name="Google Shape;256;p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
          <p:cNvSpPr txBox="1">
            <a:spLocks noGrp="1"/>
          </p:cNvSpPr>
          <p:nvPr>
            <p:ph type="body" idx="4294967295"/>
          </p:nvPr>
        </p:nvSpPr>
        <p:spPr>
          <a:xfrm>
            <a:off x="617250" y="1207725"/>
            <a:ext cx="7909500" cy="294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200"/>
              <a:buNone/>
            </a:pPr>
            <a:r>
              <a:rPr lang="en" sz="2000">
                <a:latin typeface="Trebuchet MS"/>
                <a:ea typeface="Trebuchet MS"/>
                <a:cs typeface="Trebuchet MS"/>
                <a:sym typeface="Trebuchet MS"/>
              </a:rPr>
              <a:t>Every school has a McKinney-Vento Contact Person &amp; assigned McKinney-Vento Program (MVP) Case Manager who works with families to:</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provide school supplies, uniforms, supplemental services and free school meals;</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set up transportation to and from the school of origin;</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find community support and resources;</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decide which school would be best for the child (the school of origin, or the zone school);</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communicate with the school;</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and so much more.</a:t>
            </a:r>
            <a:endParaRPr sz="2000">
              <a:latin typeface="Trebuchet MS"/>
              <a:ea typeface="Trebuchet MS"/>
              <a:cs typeface="Trebuchet MS"/>
              <a:sym typeface="Trebuchet MS"/>
            </a:endParaRPr>
          </a:p>
        </p:txBody>
      </p:sp>
      <p:sp>
        <p:nvSpPr>
          <p:cNvPr id="263" name="Google Shape;263;p3"/>
          <p:cNvSpPr txBox="1">
            <a:spLocks noGrp="1"/>
          </p:cNvSpPr>
          <p:nvPr>
            <p:ph type="title" idx="4294967295"/>
          </p:nvPr>
        </p:nvSpPr>
        <p:spPr>
          <a:xfrm>
            <a:off x="931323" y="564517"/>
            <a:ext cx="7236000" cy="643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300"/>
              <a:buFont typeface="Times New Roman"/>
              <a:buNone/>
            </a:pPr>
            <a:r>
              <a:rPr lang="en" sz="3000" b="1">
                <a:latin typeface="Trebuchet MS"/>
                <a:ea typeface="Trebuchet MS"/>
                <a:cs typeface="Trebuchet MS"/>
                <a:sym typeface="Trebuchet MS"/>
              </a:rPr>
              <a:t>Students Experiencing Homelessness</a:t>
            </a:r>
            <a:endParaRPr sz="3000">
              <a:latin typeface="Trebuchet MS"/>
              <a:ea typeface="Trebuchet MS"/>
              <a:cs typeface="Trebuchet MS"/>
              <a:sym typeface="Trebuchet MS"/>
            </a:endParaRPr>
          </a:p>
        </p:txBody>
      </p:sp>
      <p:sp>
        <p:nvSpPr>
          <p:cNvPr id="264" name="Google Shape;264;p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txBox="1">
            <a:spLocks noGrp="1"/>
          </p:cNvSpPr>
          <p:nvPr>
            <p:ph type="title" idx="4294967295"/>
          </p:nvPr>
        </p:nvSpPr>
        <p:spPr>
          <a:xfrm>
            <a:off x="650470" y="876750"/>
            <a:ext cx="8229600" cy="542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84848"/>
              <a:buFont typeface="Times New Roman"/>
              <a:buNone/>
            </a:pPr>
            <a:br>
              <a:rPr lang="en">
                <a:latin typeface="Times New Roman"/>
                <a:ea typeface="Times New Roman"/>
                <a:cs typeface="Times New Roman"/>
                <a:sym typeface="Times New Roman"/>
              </a:rPr>
            </a:br>
            <a:r>
              <a:rPr lang="en" sz="3300" b="1">
                <a:latin typeface="Trebuchet MS"/>
                <a:ea typeface="Trebuchet MS"/>
                <a:cs typeface="Trebuchet MS"/>
                <a:sym typeface="Trebuchet MS"/>
              </a:rPr>
              <a:t>Students Experiencing Homelessness</a:t>
            </a:r>
            <a:br>
              <a:rPr lang="en" sz="3300" b="1">
                <a:latin typeface="Trebuchet MS"/>
                <a:ea typeface="Trebuchet MS"/>
                <a:cs typeface="Trebuchet MS"/>
                <a:sym typeface="Trebuchet MS"/>
              </a:rPr>
            </a:br>
            <a:endParaRPr sz="3300" b="1">
              <a:latin typeface="Trebuchet MS"/>
              <a:ea typeface="Trebuchet MS"/>
              <a:cs typeface="Trebuchet MS"/>
              <a:sym typeface="Trebuchet MS"/>
            </a:endParaRPr>
          </a:p>
        </p:txBody>
      </p:sp>
      <p:sp>
        <p:nvSpPr>
          <p:cNvPr id="270" name="Google Shape;270;p1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271" name="Google Shape;271;p16"/>
          <p:cNvSpPr txBox="1"/>
          <p:nvPr/>
        </p:nvSpPr>
        <p:spPr>
          <a:xfrm>
            <a:off x="317950" y="1419150"/>
            <a:ext cx="7873200" cy="4073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Times New Roman"/>
                <a:ea typeface="Times New Roman"/>
                <a:cs typeface="Times New Roman"/>
                <a:sym typeface="Times New Roman"/>
              </a:rPr>
              <a:t>MVP Contact Information</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mes New Roman"/>
              <a:ea typeface="Times New Roman"/>
              <a:cs typeface="Times New Roman"/>
              <a:sym typeface="Times New Roman"/>
            </a:endParaRPr>
          </a:p>
          <a:p>
            <a:pPr marL="342900" marR="0" lvl="0" indent="-327025" algn="l" rtl="0">
              <a:lnSpc>
                <a:spcPct val="115000"/>
              </a:lnSpc>
              <a:spcBef>
                <a:spcPts val="0"/>
              </a:spcBef>
              <a:spcAft>
                <a:spcPts val="0"/>
              </a:spcAft>
              <a:buClr>
                <a:schemeClr val="dk1"/>
              </a:buClr>
              <a:buSzPts val="2350"/>
              <a:buFont typeface="Trebuchet MS"/>
              <a:buChar char="●"/>
            </a:pPr>
            <a:r>
              <a:rPr lang="en" sz="2350" b="0" i="0" u="none" strike="noStrike" cap="none">
                <a:solidFill>
                  <a:schemeClr val="dk2"/>
                </a:solidFill>
                <a:latin typeface="Trebuchet MS"/>
                <a:ea typeface="Trebuchet MS"/>
                <a:cs typeface="Trebuchet MS"/>
                <a:sym typeface="Trebuchet MS"/>
              </a:rPr>
              <a:t>Contact the McKinney-Vento Homeless Education Program (MVP) if you have questions or to complete a Student Housing Questionnaire</a:t>
            </a:r>
            <a:endParaRPr sz="2350" b="0" i="0" u="none" strike="noStrike" cap="none">
              <a:solidFill>
                <a:schemeClr val="dk2"/>
              </a:solidFill>
              <a:latin typeface="Trebuchet MS"/>
              <a:ea typeface="Trebuchet MS"/>
              <a:cs typeface="Trebuchet MS"/>
              <a:sym typeface="Trebuchet MS"/>
            </a:endParaRPr>
          </a:p>
          <a:p>
            <a:pPr marL="742950" marR="0" lvl="1" indent="-307975" algn="l" rtl="0">
              <a:lnSpc>
                <a:spcPct val="115000"/>
              </a:lnSpc>
              <a:spcBef>
                <a:spcPts val="0"/>
              </a:spcBef>
              <a:spcAft>
                <a:spcPts val="0"/>
              </a:spcAft>
              <a:buClr>
                <a:schemeClr val="dk1"/>
              </a:buClr>
              <a:buSzPts val="2350"/>
              <a:buFont typeface="Trebuchet MS"/>
              <a:buChar char="○"/>
            </a:pPr>
            <a:r>
              <a:rPr lang="en" sz="2350" b="0" i="0" u="none" strike="noStrike" cap="none">
                <a:solidFill>
                  <a:schemeClr val="dk2"/>
                </a:solidFill>
                <a:latin typeface="Trebuchet MS"/>
                <a:ea typeface="Trebuchet MS"/>
                <a:cs typeface="Trebuchet MS"/>
                <a:sym typeface="Trebuchet MS"/>
              </a:rPr>
              <a:t>(561) 350-0778</a:t>
            </a:r>
            <a:endParaRPr sz="2350" b="0" i="0" u="none" strike="noStrike" cap="none">
              <a:solidFill>
                <a:schemeClr val="dk2"/>
              </a:solidFill>
              <a:latin typeface="Trebuchet MS"/>
              <a:ea typeface="Trebuchet MS"/>
              <a:cs typeface="Trebuchet MS"/>
              <a:sym typeface="Trebuchet MS"/>
            </a:endParaRPr>
          </a:p>
          <a:p>
            <a:pPr marL="742950" marR="0" lvl="1" indent="-307975" algn="l" rtl="0">
              <a:lnSpc>
                <a:spcPct val="115000"/>
              </a:lnSpc>
              <a:spcBef>
                <a:spcPts val="0"/>
              </a:spcBef>
              <a:spcAft>
                <a:spcPts val="0"/>
              </a:spcAft>
              <a:buClr>
                <a:schemeClr val="dk1"/>
              </a:buClr>
              <a:buSzPts val="2350"/>
              <a:buFont typeface="Trebuchet MS"/>
              <a:buChar char="○"/>
            </a:pPr>
            <a:r>
              <a:rPr lang="en" sz="2000" b="0" i="0" u="sng" strike="noStrike" cap="none">
                <a:solidFill>
                  <a:srgbClr val="0B5394"/>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MVPhomeless@palmbeachschools.org</a:t>
            </a:r>
            <a:endParaRPr sz="2000" b="0" i="0" u="none" strike="noStrike" cap="none">
              <a:solidFill>
                <a:srgbClr val="0B5394"/>
              </a:solidFill>
              <a:latin typeface="Trebuchet MS"/>
              <a:ea typeface="Trebuchet MS"/>
              <a:cs typeface="Trebuchet MS"/>
              <a:sym typeface="Trebuchet MS"/>
            </a:endParaRPr>
          </a:p>
          <a:p>
            <a:pPr marL="742950" marR="0" lvl="1" indent="-307975" algn="l" rtl="0">
              <a:lnSpc>
                <a:spcPct val="115000"/>
              </a:lnSpc>
              <a:spcBef>
                <a:spcPts val="0"/>
              </a:spcBef>
              <a:spcAft>
                <a:spcPts val="0"/>
              </a:spcAft>
              <a:buClr>
                <a:srgbClr val="0B5394"/>
              </a:buClr>
              <a:buSzPts val="2350"/>
              <a:buFont typeface="Trebuchet MS"/>
              <a:buChar char="○"/>
            </a:pPr>
            <a:r>
              <a:rPr lang="en" sz="2000" b="0" i="0" u="sng" strike="noStrike" cap="none">
                <a:solidFill>
                  <a:srgbClr val="0B5394"/>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MVP Website</a:t>
            </a:r>
            <a:endParaRPr sz="2000" b="0" i="0" u="none" strike="noStrike" cap="none">
              <a:solidFill>
                <a:srgbClr val="0B5394"/>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46c891d9bd_0_1261"/>
          <p:cNvSpPr txBox="1">
            <a:spLocks noGrp="1"/>
          </p:cNvSpPr>
          <p:nvPr>
            <p:ph type="body" idx="4294967295"/>
          </p:nvPr>
        </p:nvSpPr>
        <p:spPr>
          <a:xfrm>
            <a:off x="715630" y="1241286"/>
            <a:ext cx="7577400" cy="3139500"/>
          </a:xfrm>
          <a:prstGeom prst="rect">
            <a:avLst/>
          </a:prstGeom>
          <a:noFill/>
          <a:ln>
            <a:noFill/>
          </a:ln>
        </p:spPr>
        <p:txBody>
          <a:bodyPr spcFirstLastPara="1" wrap="square" lIns="91425" tIns="45700" rIns="91425" bIns="45700" anchor="t" anchorCtr="0">
            <a:normAutofit fontScale="85000" lnSpcReduction="10000"/>
          </a:bodyPr>
          <a:lstStyle/>
          <a:p>
            <a:pPr marL="342900" lvl="0" indent="-304672" algn="l" rtl="0">
              <a:lnSpc>
                <a:spcPct val="115000"/>
              </a:lnSpc>
              <a:spcBef>
                <a:spcPts val="0"/>
              </a:spcBef>
              <a:spcAft>
                <a:spcPts val="0"/>
              </a:spcAft>
              <a:buClr>
                <a:schemeClr val="dk1"/>
              </a:buClr>
              <a:buSzPct val="100000"/>
              <a:buFont typeface="Trebuchet MS"/>
              <a:buChar char="●"/>
            </a:pPr>
            <a:r>
              <a:rPr lang="en" sz="2350" dirty="0">
                <a:latin typeface="Trebuchet MS"/>
                <a:ea typeface="Trebuchet MS"/>
                <a:cs typeface="Trebuchet MS"/>
                <a:sym typeface="Trebuchet MS"/>
              </a:rPr>
              <a:t>Parents’ opportunity to ask questions and provide feedback</a:t>
            </a:r>
          </a:p>
          <a:p>
            <a:pPr marL="38228" lvl="0" indent="0" algn="l" rtl="0">
              <a:lnSpc>
                <a:spcPct val="115000"/>
              </a:lnSpc>
              <a:spcBef>
                <a:spcPts val="0"/>
              </a:spcBef>
              <a:spcAft>
                <a:spcPts val="0"/>
              </a:spcAft>
              <a:buClr>
                <a:schemeClr val="dk1"/>
              </a:buClr>
              <a:buSzPct val="100000"/>
              <a:buNone/>
            </a:pPr>
            <a:endParaRPr sz="2350" dirty="0">
              <a:latin typeface="Trebuchet MS"/>
              <a:ea typeface="Trebuchet MS"/>
              <a:cs typeface="Trebuchet MS"/>
              <a:sym typeface="Trebuchet MS"/>
            </a:endParaRPr>
          </a:p>
          <a:p>
            <a:pPr marL="342900" lvl="0" indent="-318170" algn="l" rtl="0">
              <a:lnSpc>
                <a:spcPct val="115000"/>
              </a:lnSpc>
              <a:spcBef>
                <a:spcPts val="520"/>
              </a:spcBef>
              <a:spcAft>
                <a:spcPts val="0"/>
              </a:spcAft>
              <a:buClr>
                <a:schemeClr val="dk1"/>
              </a:buClr>
              <a:buSzPct val="110638"/>
              <a:buChar char="●"/>
            </a:pPr>
            <a:r>
              <a:rPr lang="en" sz="2350" dirty="0">
                <a:latin typeface="Trebuchet MS"/>
                <a:ea typeface="Trebuchet MS"/>
                <a:cs typeface="Trebuchet MS"/>
                <a:sym typeface="Trebuchet MS"/>
              </a:rPr>
              <a:t>Complete evaluation</a:t>
            </a:r>
            <a:r>
              <a:rPr lang="en" sz="2600" dirty="0">
                <a:latin typeface="Times New Roman"/>
                <a:ea typeface="Times New Roman"/>
                <a:cs typeface="Times New Roman"/>
                <a:sym typeface="Times New Roman"/>
              </a:rPr>
              <a:t> </a:t>
            </a:r>
            <a:endParaRPr dirty="0"/>
          </a:p>
          <a:p>
            <a:pPr marL="0" lvl="0" indent="0" algn="l" rtl="0">
              <a:lnSpc>
                <a:spcPct val="115000"/>
              </a:lnSpc>
              <a:spcBef>
                <a:spcPts val="480"/>
              </a:spcBef>
              <a:spcAft>
                <a:spcPts val="0"/>
              </a:spcAft>
              <a:buClr>
                <a:schemeClr val="dk1"/>
              </a:buClr>
              <a:buSzPct val="102127"/>
              <a:buNone/>
            </a:pPr>
            <a:endParaRPr lang="en" sz="2350" dirty="0">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ct val="102127"/>
              <a:buNone/>
            </a:pPr>
            <a:r>
              <a:rPr lang="en" sz="2350" dirty="0">
                <a:latin typeface="Trebuchet MS"/>
                <a:ea typeface="Trebuchet MS"/>
                <a:cs typeface="Trebuchet MS"/>
                <a:sym typeface="Trebuchet MS"/>
              </a:rPr>
              <a:t>Thank you for your attendance, participation, and feedback. </a:t>
            </a:r>
            <a:endParaRPr sz="2350" dirty="0">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ct val="102127"/>
              <a:buNone/>
            </a:pPr>
            <a:endParaRPr sz="2350" dirty="0">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ct val="102127"/>
              <a:buNone/>
            </a:pPr>
            <a:r>
              <a:rPr lang="en" sz="2350" b="1" dirty="0">
                <a:latin typeface="Trebuchet MS"/>
                <a:ea typeface="Trebuchet MS"/>
                <a:cs typeface="Trebuchet MS"/>
                <a:sym typeface="Trebuchet MS"/>
              </a:rPr>
              <a:t>We look forward to a successful school year!</a:t>
            </a:r>
            <a:endParaRPr sz="2350" b="1" dirty="0">
              <a:latin typeface="Trebuchet MS"/>
              <a:ea typeface="Trebuchet MS"/>
              <a:cs typeface="Trebuchet MS"/>
              <a:sym typeface="Trebuchet MS"/>
            </a:endParaRPr>
          </a:p>
        </p:txBody>
      </p:sp>
      <p:sp>
        <p:nvSpPr>
          <p:cNvPr id="278" name="Google Shape;278;g146c891d9bd_0_1261"/>
          <p:cNvSpPr txBox="1">
            <a:spLocks noGrp="1"/>
          </p:cNvSpPr>
          <p:nvPr>
            <p:ph type="title" idx="4294967295"/>
          </p:nvPr>
        </p:nvSpPr>
        <p:spPr>
          <a:xfrm>
            <a:off x="457200" y="441159"/>
            <a:ext cx="8229600" cy="643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Conclusion</a:t>
            </a:r>
            <a:r>
              <a:rPr lang="en" b="1">
                <a:latin typeface="Times New Roman"/>
                <a:ea typeface="Times New Roman"/>
                <a:cs typeface="Times New Roman"/>
                <a:sym typeface="Times New Roman"/>
              </a:rPr>
              <a:t> </a:t>
            </a:r>
            <a:endParaRPr/>
          </a:p>
        </p:txBody>
      </p:sp>
      <p:sp>
        <p:nvSpPr>
          <p:cNvPr id="279" name="Google Shape;279;g146c891d9bd_0_126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46c891d9bd_0_1378"/>
          <p:cNvSpPr txBox="1">
            <a:spLocks noGrp="1"/>
          </p:cNvSpPr>
          <p:nvPr>
            <p:ph type="body" idx="4294967295"/>
          </p:nvPr>
        </p:nvSpPr>
        <p:spPr>
          <a:xfrm>
            <a:off x="2887134" y="1290638"/>
            <a:ext cx="5723400" cy="705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 sz="2200">
                <a:latin typeface="Trebuchet MS"/>
                <a:ea typeface="Trebuchet MS"/>
                <a:cs typeface="Trebuchet MS"/>
                <a:sym typeface="Trebuchet MS"/>
              </a:rPr>
              <a:t>Title I is part of a federal law that grants money to select schools to:</a:t>
            </a:r>
            <a:endParaRPr sz="2200">
              <a:latin typeface="Trebuchet MS"/>
              <a:ea typeface="Trebuchet MS"/>
              <a:cs typeface="Trebuchet MS"/>
              <a:sym typeface="Trebuchet MS"/>
            </a:endParaRPr>
          </a:p>
        </p:txBody>
      </p:sp>
      <p:sp>
        <p:nvSpPr>
          <p:cNvPr id="77" name="Google Shape;77;g146c891d9bd_0_1378"/>
          <p:cNvSpPr txBox="1">
            <a:spLocks noGrp="1"/>
          </p:cNvSpPr>
          <p:nvPr>
            <p:ph type="body" idx="4294967295"/>
          </p:nvPr>
        </p:nvSpPr>
        <p:spPr>
          <a:xfrm>
            <a:off x="3344334" y="2123246"/>
            <a:ext cx="4865100" cy="1992600"/>
          </a:xfrm>
          <a:prstGeom prst="rect">
            <a:avLst/>
          </a:prstGeom>
          <a:noFill/>
          <a:ln>
            <a:noFill/>
          </a:ln>
        </p:spPr>
        <p:txBody>
          <a:bodyPr spcFirstLastPara="1" wrap="square" lIns="91425" tIns="45700" rIns="91425" bIns="45700" anchor="t" anchorCtr="0">
            <a:noAutofit/>
          </a:bodyPr>
          <a:lstStyle/>
          <a:p>
            <a:pPr marL="342900" lvl="0" indent="-304800" algn="l" rtl="0">
              <a:lnSpc>
                <a:spcPct val="115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help meet students’ educational needs and goals,</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provide staff with professional development, and</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support school and family partnerships. </a:t>
            </a:r>
            <a:endParaRPr sz="2000">
              <a:latin typeface="Trebuchet MS"/>
              <a:ea typeface="Trebuchet MS"/>
              <a:cs typeface="Trebuchet MS"/>
              <a:sym typeface="Trebuchet MS"/>
            </a:endParaRPr>
          </a:p>
          <a:p>
            <a:pPr marL="342900" lvl="0" indent="-165100" algn="l" rtl="0">
              <a:lnSpc>
                <a:spcPct val="115000"/>
              </a:lnSpc>
              <a:spcBef>
                <a:spcPts val="560"/>
              </a:spcBef>
              <a:spcAft>
                <a:spcPts val="0"/>
              </a:spcAft>
              <a:buClr>
                <a:schemeClr val="dk1"/>
              </a:buClr>
              <a:buSzPts val="2800"/>
              <a:buNone/>
            </a:pPr>
            <a:endParaRPr sz="2800"/>
          </a:p>
        </p:txBody>
      </p:sp>
      <p:sp>
        <p:nvSpPr>
          <p:cNvPr id="78" name="Google Shape;78;g146c891d9bd_0_1378"/>
          <p:cNvSpPr txBox="1">
            <a:spLocks noGrp="1"/>
          </p:cNvSpPr>
          <p:nvPr>
            <p:ph type="title" idx="4294967295"/>
          </p:nvPr>
        </p:nvSpPr>
        <p:spPr>
          <a:xfrm>
            <a:off x="457200" y="425451"/>
            <a:ext cx="8229600" cy="768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What is Title I?</a:t>
            </a:r>
            <a:endParaRPr sz="3000">
              <a:latin typeface="Trebuchet MS"/>
              <a:ea typeface="Trebuchet MS"/>
              <a:cs typeface="Trebuchet MS"/>
              <a:sym typeface="Trebuchet MS"/>
            </a:endParaRPr>
          </a:p>
        </p:txBody>
      </p:sp>
      <p:sp>
        <p:nvSpPr>
          <p:cNvPr id="79" name="Google Shape;79;g146c891d9bd_0_137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80" name="Google Shape;80;g146c891d9bd_0_1378" descr="Elementary Graduates.png"/>
          <p:cNvPicPr preferRelativeResize="0"/>
          <p:nvPr/>
        </p:nvPicPr>
        <p:blipFill rotWithShape="1">
          <a:blip r:embed="rId3">
            <a:alphaModFix/>
          </a:blip>
          <a:srcRect/>
          <a:stretch/>
        </p:blipFill>
        <p:spPr>
          <a:xfrm>
            <a:off x="-1286" y="2406795"/>
            <a:ext cx="2743017" cy="2057263"/>
          </a:xfrm>
          <a:prstGeom prst="rect">
            <a:avLst/>
          </a:prstGeom>
          <a:noFill/>
          <a:ln>
            <a:noFill/>
          </a:ln>
        </p:spPr>
      </p:pic>
      <p:pic>
        <p:nvPicPr>
          <p:cNvPr id="81" name="Google Shape;81;g146c891d9bd_0_1378" descr="MiddleSchool Latino.png"/>
          <p:cNvPicPr preferRelativeResize="0"/>
          <p:nvPr/>
        </p:nvPicPr>
        <p:blipFill rotWithShape="1">
          <a:blip r:embed="rId4">
            <a:alphaModFix/>
          </a:blip>
          <a:srcRect/>
          <a:stretch/>
        </p:blipFill>
        <p:spPr>
          <a:xfrm>
            <a:off x="-1286" y="863745"/>
            <a:ext cx="2743017" cy="20572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46c891d9bd_0_1319"/>
          <p:cNvSpPr txBox="1">
            <a:spLocks noGrp="1"/>
          </p:cNvSpPr>
          <p:nvPr>
            <p:ph type="body" idx="4294967295"/>
          </p:nvPr>
        </p:nvSpPr>
        <p:spPr>
          <a:xfrm>
            <a:off x="2819401" y="1404560"/>
            <a:ext cx="6121500" cy="2859600"/>
          </a:xfrm>
          <a:prstGeom prst="rect">
            <a:avLst/>
          </a:prstGeom>
          <a:noFill/>
          <a:ln>
            <a:noFill/>
          </a:ln>
        </p:spPr>
        <p:txBody>
          <a:bodyPr spcFirstLastPara="1" wrap="square" lIns="91425" tIns="45700" rIns="91425" bIns="45700" anchor="t" anchorCtr="0">
            <a:normAutofit fontScale="92500" lnSpcReduction="10000"/>
          </a:bodyPr>
          <a:lstStyle/>
          <a:p>
            <a:pPr marL="342900" lvl="0" indent="-304800" algn="l" rtl="0">
              <a:lnSpc>
                <a:spcPct val="115000"/>
              </a:lnSpc>
              <a:spcBef>
                <a:spcPts val="0"/>
              </a:spcBef>
              <a:spcAft>
                <a:spcPts val="0"/>
              </a:spcAft>
              <a:buClr>
                <a:schemeClr val="dk1"/>
              </a:buClr>
              <a:buSzPct val="108108"/>
              <a:buFont typeface="Trebuchet MS"/>
              <a:buChar char="•"/>
            </a:pPr>
            <a:r>
              <a:rPr lang="en" sz="2200" b="1">
                <a:latin typeface="Trebuchet MS"/>
                <a:ea typeface="Trebuchet MS"/>
                <a:cs typeface="Trebuchet MS"/>
                <a:sym typeface="Trebuchet MS"/>
              </a:rPr>
              <a:t>Eligibility for 2024-2025 School Year</a:t>
            </a:r>
            <a:endParaRPr/>
          </a:p>
          <a:p>
            <a:pPr marL="800100" lvl="1" indent="-304800" algn="l" rtl="0">
              <a:lnSpc>
                <a:spcPct val="115000"/>
              </a:lnSpc>
              <a:spcBef>
                <a:spcPts val="0"/>
              </a:spcBef>
              <a:spcAft>
                <a:spcPts val="0"/>
              </a:spcAft>
              <a:buSzPct val="113256"/>
              <a:buFont typeface="Trebuchet MS"/>
              <a:buChar char="•"/>
            </a:pPr>
            <a:r>
              <a:rPr lang="en" sz="2100">
                <a:latin typeface="Trebuchet MS"/>
                <a:ea typeface="Trebuchet MS"/>
                <a:cs typeface="Trebuchet MS"/>
                <a:sym typeface="Trebuchet MS"/>
              </a:rPr>
              <a:t>District analyzes income data (Free and Reduced Priced Lunch (FRPL), Direct Certification)</a:t>
            </a:r>
            <a:endParaRPr sz="2100">
              <a:latin typeface="Trebuchet MS"/>
              <a:ea typeface="Trebuchet MS"/>
              <a:cs typeface="Trebuchet MS"/>
              <a:sym typeface="Trebuchet MS"/>
            </a:endParaRPr>
          </a:p>
          <a:p>
            <a:pPr marL="742950" lvl="1" indent="-234950" algn="l" rtl="0">
              <a:lnSpc>
                <a:spcPct val="115000"/>
              </a:lnSpc>
              <a:spcBef>
                <a:spcPts val="560"/>
              </a:spcBef>
              <a:spcAft>
                <a:spcPts val="0"/>
              </a:spcAft>
              <a:buClr>
                <a:schemeClr val="dk1"/>
              </a:buClr>
              <a:buSzPct val="154440"/>
              <a:buFont typeface="Trebuchet MS"/>
              <a:buChar char="•"/>
            </a:pPr>
            <a:r>
              <a:rPr lang="en">
                <a:latin typeface="Trebuchet MS"/>
                <a:ea typeface="Trebuchet MS"/>
                <a:cs typeface="Trebuchet MS"/>
                <a:sym typeface="Trebuchet MS"/>
              </a:rPr>
              <a:t>District sets eligibility thresholds based on federal and State laws:</a:t>
            </a:r>
            <a:endParaRPr>
              <a:latin typeface="Trebuchet MS"/>
              <a:ea typeface="Trebuchet MS"/>
              <a:cs typeface="Trebuchet MS"/>
              <a:sym typeface="Trebuchet MS"/>
            </a:endParaRPr>
          </a:p>
          <a:p>
            <a:pPr marL="1143000" lvl="2" indent="-177800" algn="l" rtl="0">
              <a:lnSpc>
                <a:spcPct val="115000"/>
              </a:lnSpc>
              <a:spcBef>
                <a:spcPts val="560"/>
              </a:spcBef>
              <a:spcAft>
                <a:spcPts val="0"/>
              </a:spcAft>
              <a:buClr>
                <a:schemeClr val="dk1"/>
              </a:buClr>
              <a:buSzPct val="108108"/>
              <a:buFont typeface="Trebuchet MS"/>
              <a:buChar char="•"/>
            </a:pPr>
            <a:r>
              <a:rPr lang="en" sz="2000">
                <a:latin typeface="Trebuchet MS"/>
                <a:ea typeface="Trebuchet MS"/>
                <a:cs typeface="Trebuchet MS"/>
                <a:sym typeface="Trebuchet MS"/>
              </a:rPr>
              <a:t>70% for elementary, middle and combination schools </a:t>
            </a:r>
            <a:endParaRPr sz="2000">
              <a:latin typeface="Trebuchet MS"/>
              <a:ea typeface="Trebuchet MS"/>
              <a:cs typeface="Trebuchet MS"/>
              <a:sym typeface="Trebuchet MS"/>
            </a:endParaRPr>
          </a:p>
          <a:p>
            <a:pPr marL="1143000" lvl="2" indent="-177800" algn="l" rtl="0">
              <a:lnSpc>
                <a:spcPct val="115000"/>
              </a:lnSpc>
              <a:spcBef>
                <a:spcPts val="560"/>
              </a:spcBef>
              <a:spcAft>
                <a:spcPts val="0"/>
              </a:spcAft>
              <a:buClr>
                <a:schemeClr val="dk1"/>
              </a:buClr>
              <a:buSzPct val="108108"/>
              <a:buFont typeface="Trebuchet MS"/>
              <a:buChar char="•"/>
            </a:pPr>
            <a:r>
              <a:rPr lang="en" sz="2000">
                <a:latin typeface="Trebuchet MS"/>
                <a:ea typeface="Trebuchet MS"/>
                <a:cs typeface="Trebuchet MS"/>
                <a:sym typeface="Trebuchet MS"/>
              </a:rPr>
              <a:t>67% for high schools </a:t>
            </a:r>
            <a:endParaRPr sz="2000">
              <a:latin typeface="Trebuchet MS"/>
              <a:ea typeface="Trebuchet MS"/>
              <a:cs typeface="Trebuchet MS"/>
              <a:sym typeface="Trebuchet MS"/>
            </a:endParaRPr>
          </a:p>
        </p:txBody>
      </p:sp>
      <p:sp>
        <p:nvSpPr>
          <p:cNvPr id="88" name="Google Shape;88;g146c891d9bd_0_1319"/>
          <p:cNvSpPr txBox="1">
            <a:spLocks noGrp="1"/>
          </p:cNvSpPr>
          <p:nvPr>
            <p:ph type="title" idx="4294967295"/>
          </p:nvPr>
        </p:nvSpPr>
        <p:spPr>
          <a:xfrm>
            <a:off x="457200" y="449933"/>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How does a school become Title </a:t>
            </a:r>
            <a:r>
              <a:rPr lang="en" sz="3000" b="1">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a:t>
            </a:r>
            <a:r>
              <a:rPr lang="en" sz="3000" b="1">
                <a:latin typeface="Trebuchet MS"/>
                <a:ea typeface="Trebuchet MS"/>
                <a:cs typeface="Trebuchet MS"/>
                <a:sym typeface="Trebuchet MS"/>
              </a:rPr>
              <a:t>?</a:t>
            </a:r>
            <a:endParaRPr sz="3000" b="1">
              <a:latin typeface="Trebuchet MS"/>
              <a:ea typeface="Trebuchet MS"/>
              <a:cs typeface="Trebuchet MS"/>
              <a:sym typeface="Trebuchet MS"/>
            </a:endParaRPr>
          </a:p>
        </p:txBody>
      </p:sp>
      <p:sp>
        <p:nvSpPr>
          <p:cNvPr id="89" name="Google Shape;89;g146c891d9bd_0_131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90" name="Google Shape;90;g146c891d9bd_0_1319" descr="Elementary Sharing.png"/>
          <p:cNvPicPr preferRelativeResize="0"/>
          <p:nvPr/>
        </p:nvPicPr>
        <p:blipFill rotWithShape="1">
          <a:blip r:embed="rId3">
            <a:alphaModFix/>
          </a:blip>
          <a:srcRect/>
          <a:stretch/>
        </p:blipFill>
        <p:spPr>
          <a:xfrm>
            <a:off x="-1286" y="863745"/>
            <a:ext cx="2820686" cy="2222354"/>
          </a:xfrm>
          <a:prstGeom prst="rect">
            <a:avLst/>
          </a:prstGeom>
          <a:noFill/>
          <a:ln>
            <a:noFill/>
          </a:ln>
        </p:spPr>
      </p:pic>
      <p:pic>
        <p:nvPicPr>
          <p:cNvPr id="91" name="Google Shape;91;g146c891d9bd_0_1319" descr="Middle School.png"/>
          <p:cNvPicPr preferRelativeResize="0"/>
          <p:nvPr/>
        </p:nvPicPr>
        <p:blipFill rotWithShape="1">
          <a:blip r:embed="rId4">
            <a:alphaModFix/>
          </a:blip>
          <a:srcRect/>
          <a:stretch/>
        </p:blipFill>
        <p:spPr>
          <a:xfrm>
            <a:off x="1" y="2546350"/>
            <a:ext cx="2819400" cy="2108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46c891d9bd_0_79"/>
          <p:cNvSpPr txBox="1">
            <a:spLocks noGrp="1"/>
          </p:cNvSpPr>
          <p:nvPr>
            <p:ph type="body" idx="4294967295"/>
          </p:nvPr>
        </p:nvSpPr>
        <p:spPr>
          <a:xfrm>
            <a:off x="371789" y="1551432"/>
            <a:ext cx="8551200" cy="3081300"/>
          </a:xfrm>
          <a:prstGeom prst="rect">
            <a:avLst/>
          </a:prstGeom>
          <a:noFill/>
          <a:ln>
            <a:noFill/>
          </a:ln>
        </p:spPr>
        <p:txBody>
          <a:bodyPr spcFirstLastPara="1" wrap="square" lIns="91425" tIns="45700" rIns="91425" bIns="45700" anchor="t" anchorCtr="0">
            <a:normAutofit/>
          </a:bodyPr>
          <a:lstStyle/>
          <a:p>
            <a:pPr marL="342900" lvl="0" indent="-317500" algn="l" rtl="0">
              <a:lnSpc>
                <a:spcPct val="150000"/>
              </a:lnSpc>
              <a:spcBef>
                <a:spcPts val="0"/>
              </a:spcBef>
              <a:spcAft>
                <a:spcPts val="0"/>
              </a:spcAft>
              <a:buClr>
                <a:schemeClr val="dk1"/>
              </a:buClr>
              <a:buSzPts val="2200"/>
              <a:buFont typeface="Trebuchet MS"/>
              <a:buChar char="●"/>
            </a:pPr>
            <a:r>
              <a:rPr lang="en" sz="2200">
                <a:latin typeface="Trebuchet MS"/>
                <a:ea typeface="Trebuchet MS"/>
                <a:cs typeface="Trebuchet MS"/>
                <a:sym typeface="Trebuchet MS"/>
              </a:rPr>
              <a:t>Additional funds to support students, teachers, and families!</a:t>
            </a:r>
            <a:endParaRPr sz="2200">
              <a:latin typeface="Trebuchet MS"/>
              <a:ea typeface="Trebuchet MS"/>
              <a:cs typeface="Trebuchet MS"/>
              <a:sym typeface="Trebuchet MS"/>
            </a:endParaRPr>
          </a:p>
          <a:p>
            <a:pPr marL="742950" lvl="1" indent="-273050" algn="l" rtl="0">
              <a:lnSpc>
                <a:spcPct val="150000"/>
              </a:lnSpc>
              <a:spcBef>
                <a:spcPts val="440"/>
              </a:spcBef>
              <a:spcAft>
                <a:spcPts val="0"/>
              </a:spcAft>
              <a:buClr>
                <a:schemeClr val="dk1"/>
              </a:buClr>
              <a:buSzPts val="2000"/>
              <a:buFont typeface="Trebuchet MS"/>
              <a:buChar char="•"/>
            </a:pPr>
            <a:r>
              <a:rPr lang="en">
                <a:latin typeface="Trebuchet MS"/>
                <a:ea typeface="Trebuchet MS"/>
                <a:cs typeface="Trebuchet MS"/>
                <a:sym typeface="Trebuchet MS"/>
              </a:rPr>
              <a:t>These funds are over and above what the District provides. </a:t>
            </a:r>
            <a:endParaRPr>
              <a:latin typeface="Trebuchet MS"/>
              <a:ea typeface="Trebuchet MS"/>
              <a:cs typeface="Trebuchet MS"/>
              <a:sym typeface="Trebuchet MS"/>
            </a:endParaRPr>
          </a:p>
          <a:p>
            <a:pPr marL="742950" lvl="1" indent="-273050" algn="l" rtl="0">
              <a:lnSpc>
                <a:spcPct val="115000"/>
              </a:lnSpc>
              <a:spcBef>
                <a:spcPts val="440"/>
              </a:spcBef>
              <a:spcAft>
                <a:spcPts val="0"/>
              </a:spcAft>
              <a:buClr>
                <a:schemeClr val="dk1"/>
              </a:buClr>
              <a:buSzPts val="2000"/>
              <a:buFont typeface="Trebuchet MS"/>
              <a:buChar char="•"/>
            </a:pPr>
            <a:r>
              <a:rPr lang="en">
                <a:latin typeface="Trebuchet MS"/>
                <a:ea typeface="Trebuchet MS"/>
                <a:cs typeface="Trebuchet MS"/>
                <a:sym typeface="Trebuchet MS"/>
              </a:rPr>
              <a:t>Funds concentrated in instruction for students, professional development for our teachers, and activities to strengthen our partnership with families.</a:t>
            </a:r>
            <a:endParaRPr>
              <a:latin typeface="Trebuchet MS"/>
              <a:ea typeface="Trebuchet MS"/>
              <a:cs typeface="Trebuchet MS"/>
              <a:sym typeface="Trebuchet MS"/>
            </a:endParaRPr>
          </a:p>
          <a:p>
            <a:pPr marL="342900" lvl="0" indent="-190500" algn="l" rtl="0">
              <a:lnSpc>
                <a:spcPct val="115000"/>
              </a:lnSpc>
              <a:spcBef>
                <a:spcPts val="480"/>
              </a:spcBef>
              <a:spcAft>
                <a:spcPts val="0"/>
              </a:spcAft>
              <a:buClr>
                <a:schemeClr val="dk1"/>
              </a:buClr>
              <a:buSzPts val="2400"/>
              <a:buNone/>
            </a:pPr>
            <a:endParaRPr/>
          </a:p>
        </p:txBody>
      </p:sp>
      <p:sp>
        <p:nvSpPr>
          <p:cNvPr id="98" name="Google Shape;98;g146c891d9bd_0_79"/>
          <p:cNvSpPr txBox="1">
            <a:spLocks noGrp="1"/>
          </p:cNvSpPr>
          <p:nvPr>
            <p:ph type="title" idx="4294967295"/>
          </p:nvPr>
        </p:nvSpPr>
        <p:spPr>
          <a:xfrm>
            <a:off x="457200" y="4500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b="1">
                <a:latin typeface="Trebuchet MS"/>
                <a:ea typeface="Trebuchet MS"/>
                <a:cs typeface="Trebuchet MS"/>
                <a:sym typeface="Trebuchet MS"/>
              </a:rPr>
              <a:t>What does it mean for our School?</a:t>
            </a:r>
            <a:endParaRPr>
              <a:latin typeface="Trebuchet MS"/>
              <a:ea typeface="Trebuchet MS"/>
              <a:cs typeface="Trebuchet MS"/>
              <a:sym typeface="Trebuchet MS"/>
            </a:endParaRPr>
          </a:p>
        </p:txBody>
      </p:sp>
      <p:sp>
        <p:nvSpPr>
          <p:cNvPr id="99" name="Google Shape;99;g146c891d9bd_0_7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46c891d9bd_0_142"/>
          <p:cNvSpPr txBox="1">
            <a:spLocks noGrp="1"/>
          </p:cNvSpPr>
          <p:nvPr>
            <p:ph type="body" idx="4294967295"/>
          </p:nvPr>
        </p:nvSpPr>
        <p:spPr>
          <a:xfrm>
            <a:off x="371789" y="1330759"/>
            <a:ext cx="8551200" cy="3446400"/>
          </a:xfrm>
          <a:prstGeom prst="rect">
            <a:avLst/>
          </a:prstGeom>
          <a:noFill/>
          <a:ln>
            <a:noFill/>
          </a:ln>
        </p:spPr>
        <p:txBody>
          <a:bodyPr spcFirstLastPara="1" wrap="square" lIns="91425" tIns="45700" rIns="91425" bIns="45700" anchor="t" anchorCtr="0">
            <a:noAutofit/>
          </a:bodyPr>
          <a:lstStyle/>
          <a:p>
            <a:pPr marL="342900" lvl="0" indent="-317500" algn="l" rtl="0">
              <a:lnSpc>
                <a:spcPct val="115000"/>
              </a:lnSpc>
              <a:spcBef>
                <a:spcPts val="0"/>
              </a:spcBef>
              <a:spcAft>
                <a:spcPts val="0"/>
              </a:spcAft>
              <a:buClr>
                <a:schemeClr val="dk1"/>
              </a:buClr>
              <a:buSzPts val="2200"/>
              <a:buFont typeface="Trebuchet MS"/>
              <a:buChar char="●"/>
            </a:pPr>
            <a:r>
              <a:rPr lang="en" sz="2200">
                <a:latin typeface="Trebuchet MS"/>
                <a:ea typeface="Trebuchet MS"/>
                <a:cs typeface="Trebuchet MS"/>
                <a:sym typeface="Trebuchet MS"/>
              </a:rPr>
              <a:t>Rights for Parents and Families to be informed and involved</a:t>
            </a:r>
            <a:endParaRPr sz="2200">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Title I Annual Meeting</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Decision-making Committees (Stakeholder Input Meeting)</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Parents’ Right to be Involved</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Parent and Family Engagement Plan*</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School-Parent Compact*</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Parents’ Right to Know Notifications*</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Surveys</a:t>
            </a:r>
            <a:endParaRPr/>
          </a:p>
        </p:txBody>
      </p:sp>
      <p:sp>
        <p:nvSpPr>
          <p:cNvPr id="106" name="Google Shape;106;g146c891d9bd_0_142"/>
          <p:cNvSpPr txBox="1">
            <a:spLocks noGrp="1"/>
          </p:cNvSpPr>
          <p:nvPr>
            <p:ph type="title" idx="4294967295"/>
          </p:nvPr>
        </p:nvSpPr>
        <p:spPr>
          <a:xfrm>
            <a:off x="457200" y="4500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b="1">
                <a:latin typeface="Trebuchet MS"/>
                <a:ea typeface="Trebuchet MS"/>
                <a:cs typeface="Trebuchet MS"/>
                <a:sym typeface="Trebuchet MS"/>
              </a:rPr>
              <a:t>What does it mean for our School?</a:t>
            </a:r>
            <a:endParaRPr>
              <a:latin typeface="Trebuchet MS"/>
              <a:ea typeface="Trebuchet MS"/>
              <a:cs typeface="Trebuchet MS"/>
              <a:sym typeface="Trebuchet MS"/>
            </a:endParaRPr>
          </a:p>
        </p:txBody>
      </p:sp>
      <p:sp>
        <p:nvSpPr>
          <p:cNvPr id="107" name="Google Shape;107;g146c891d9bd_0_14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46c891d9bd_0_32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14" name="Google Shape;114;g146c891d9bd_0_320"/>
          <p:cNvSpPr txBox="1"/>
          <p:nvPr/>
        </p:nvSpPr>
        <p:spPr>
          <a:xfrm>
            <a:off x="457200" y="467389"/>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Times New Roman"/>
              <a:buNone/>
            </a:pPr>
            <a:r>
              <a:rPr lang="en" sz="3000" b="1" i="0" u="none" strike="noStrike" cap="none">
                <a:solidFill>
                  <a:schemeClr val="dk1"/>
                </a:solidFill>
                <a:latin typeface="Trebuchet MS"/>
                <a:ea typeface="Trebuchet MS"/>
                <a:cs typeface="Trebuchet MS"/>
                <a:sym typeface="Trebuchet MS"/>
              </a:rPr>
              <a:t>Schoolwide Title I Programs</a:t>
            </a:r>
            <a:endParaRPr sz="3000" b="1" i="0" u="none" strike="noStrike" cap="none">
              <a:solidFill>
                <a:schemeClr val="dk1"/>
              </a:solidFill>
              <a:latin typeface="Trebuchet MS"/>
              <a:ea typeface="Trebuchet MS"/>
              <a:cs typeface="Trebuchet MS"/>
              <a:sym typeface="Trebuchet MS"/>
            </a:endParaRPr>
          </a:p>
        </p:txBody>
      </p:sp>
      <p:sp>
        <p:nvSpPr>
          <p:cNvPr id="115" name="Google Shape;115;g146c891d9bd_0_320"/>
          <p:cNvSpPr txBox="1">
            <a:spLocks noGrp="1"/>
          </p:cNvSpPr>
          <p:nvPr>
            <p:ph type="body" idx="4294967295"/>
          </p:nvPr>
        </p:nvSpPr>
        <p:spPr>
          <a:xfrm>
            <a:off x="885196" y="1912345"/>
            <a:ext cx="3395400" cy="1215300"/>
          </a:xfrm>
          <a:prstGeom prst="rect">
            <a:avLst/>
          </a:prstGeom>
          <a:noFill/>
          <a:ln>
            <a:noFill/>
          </a:ln>
        </p:spPr>
        <p:txBody>
          <a:bodyPr spcFirstLastPara="1" wrap="square" lIns="91425" tIns="45700" rIns="91425" bIns="45700" anchor="t" anchorCtr="0">
            <a:noAutofit/>
          </a:bodyPr>
          <a:lstStyle/>
          <a:p>
            <a:pPr marL="342900" lvl="0" indent="-304800" algn="l" rtl="0">
              <a:lnSpc>
                <a:spcPct val="115000"/>
              </a:lnSpc>
              <a:spcBef>
                <a:spcPts val="0"/>
              </a:spcBef>
              <a:spcAft>
                <a:spcPts val="0"/>
              </a:spcAft>
              <a:buClr>
                <a:schemeClr val="dk1"/>
              </a:buClr>
              <a:buSzPts val="2200"/>
              <a:buFont typeface="Trebuchet MS"/>
              <a:buChar char="●"/>
            </a:pPr>
            <a:r>
              <a:rPr lang="en" sz="2200">
                <a:latin typeface="Trebuchet MS"/>
                <a:ea typeface="Trebuchet MS"/>
                <a:cs typeface="Trebuchet MS"/>
                <a:sym typeface="Trebuchet MS"/>
              </a:rPr>
              <a:t>All students benefit</a:t>
            </a:r>
            <a:endParaRPr sz="2200">
              <a:latin typeface="Trebuchet MS"/>
              <a:ea typeface="Trebuchet MS"/>
              <a:cs typeface="Trebuchet MS"/>
              <a:sym typeface="Trebuchet MS"/>
            </a:endParaRPr>
          </a:p>
          <a:p>
            <a:pPr marL="342900" lvl="0" indent="-304800" algn="l" rtl="0">
              <a:lnSpc>
                <a:spcPct val="115000"/>
              </a:lnSpc>
              <a:spcBef>
                <a:spcPts val="560"/>
              </a:spcBef>
              <a:spcAft>
                <a:spcPts val="0"/>
              </a:spcAft>
              <a:buClr>
                <a:schemeClr val="dk1"/>
              </a:buClr>
              <a:buSzPts val="2200"/>
              <a:buFont typeface="Trebuchet MS"/>
              <a:buChar char="●"/>
            </a:pPr>
            <a:r>
              <a:rPr lang="en" sz="2200">
                <a:latin typeface="Trebuchet MS"/>
                <a:ea typeface="Trebuchet MS"/>
                <a:cs typeface="Trebuchet MS"/>
                <a:sym typeface="Trebuchet MS"/>
              </a:rPr>
              <a:t>All teachers benefit</a:t>
            </a:r>
            <a:endParaRPr sz="2200">
              <a:latin typeface="Trebuchet MS"/>
              <a:ea typeface="Trebuchet MS"/>
              <a:cs typeface="Trebuchet MS"/>
              <a:sym typeface="Trebuchet MS"/>
            </a:endParaRPr>
          </a:p>
          <a:p>
            <a:pPr marL="342900" lvl="0" indent="-304800" algn="l" rtl="0">
              <a:lnSpc>
                <a:spcPct val="115000"/>
              </a:lnSpc>
              <a:spcBef>
                <a:spcPts val="560"/>
              </a:spcBef>
              <a:spcAft>
                <a:spcPts val="0"/>
              </a:spcAft>
              <a:buClr>
                <a:schemeClr val="dk1"/>
              </a:buClr>
              <a:buSzPts val="2200"/>
              <a:buFont typeface="Trebuchet MS"/>
              <a:buChar char="●"/>
            </a:pPr>
            <a:r>
              <a:rPr lang="en" sz="2200">
                <a:latin typeface="Trebuchet MS"/>
                <a:ea typeface="Trebuchet MS"/>
                <a:cs typeface="Trebuchet MS"/>
                <a:sym typeface="Trebuchet MS"/>
              </a:rPr>
              <a:t>All families benefit</a:t>
            </a:r>
            <a:endParaRPr sz="2200">
              <a:latin typeface="Trebuchet MS"/>
              <a:ea typeface="Trebuchet MS"/>
              <a:cs typeface="Trebuchet MS"/>
              <a:sym typeface="Trebuchet MS"/>
            </a:endParaRPr>
          </a:p>
        </p:txBody>
      </p:sp>
      <p:pic>
        <p:nvPicPr>
          <p:cNvPr id="116" name="Google Shape;116;g146c891d9bd_0_320" descr="Notify RSS Backlinks Source Print Export (PDF)"/>
          <p:cNvPicPr preferRelativeResize="0"/>
          <p:nvPr/>
        </p:nvPicPr>
        <p:blipFill rotWithShape="1">
          <a:blip r:embed="rId3">
            <a:alphaModFix/>
          </a:blip>
          <a:srcRect/>
          <a:stretch/>
        </p:blipFill>
        <p:spPr>
          <a:xfrm>
            <a:off x="4792725" y="1414400"/>
            <a:ext cx="3363625" cy="3114475"/>
          </a:xfrm>
          <a:prstGeom prst="rect">
            <a:avLst/>
          </a:prstGeom>
          <a:noFill/>
          <a:ln>
            <a:noFill/>
          </a:ln>
        </p:spPr>
      </p:pic>
      <p:sp>
        <p:nvSpPr>
          <p:cNvPr id="117" name="Google Shape;117;g146c891d9bd_0_320"/>
          <p:cNvSpPr txBox="1"/>
          <p:nvPr/>
        </p:nvSpPr>
        <p:spPr>
          <a:xfrm>
            <a:off x="5917700" y="2784200"/>
            <a:ext cx="1312200" cy="3078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FFFFFF"/>
              </a:solidFill>
              <a:highlight>
                <a:srgbClr val="FFFFFF"/>
              </a:highlight>
              <a:latin typeface="Arial"/>
              <a:ea typeface="Arial"/>
              <a:cs typeface="Arial"/>
              <a:sym typeface="Arial"/>
            </a:endParaRPr>
          </a:p>
        </p:txBody>
      </p:sp>
      <p:sp>
        <p:nvSpPr>
          <p:cNvPr id="118" name="Google Shape;118;g146c891d9bd_0_320"/>
          <p:cNvSpPr txBox="1"/>
          <p:nvPr/>
        </p:nvSpPr>
        <p:spPr>
          <a:xfrm>
            <a:off x="5990025" y="2751325"/>
            <a:ext cx="1145100" cy="45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rgbClr val="000000"/>
                </a:solidFill>
                <a:highlight>
                  <a:srgbClr val="FFFFFF"/>
                </a:highlight>
                <a:latin typeface="Arial"/>
                <a:ea typeface="Arial"/>
                <a:cs typeface="Arial"/>
                <a:sym typeface="Arial"/>
              </a:rPr>
              <a:t>Title I</a:t>
            </a:r>
            <a:endParaRPr sz="2600" b="1" i="0" u="none" strike="noStrike" cap="none">
              <a:solidFill>
                <a:srgbClr val="000000"/>
              </a:solidFill>
              <a:highlight>
                <a:srgbClr val="FFFFFF"/>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46c891d9bd_0_381"/>
          <p:cNvSpPr txBox="1">
            <a:spLocks noGrp="1"/>
          </p:cNvSpPr>
          <p:nvPr>
            <p:ph type="body" idx="4294967295"/>
          </p:nvPr>
        </p:nvSpPr>
        <p:spPr>
          <a:xfrm>
            <a:off x="530184" y="1102658"/>
            <a:ext cx="7700400" cy="3206875"/>
          </a:xfrm>
          <a:prstGeom prst="rect">
            <a:avLst/>
          </a:prstGeom>
          <a:noFill/>
          <a:ln>
            <a:noFill/>
          </a:ln>
        </p:spPr>
        <p:txBody>
          <a:bodyPr spcFirstLastPara="1" wrap="square" lIns="91425" tIns="45700" rIns="91425" bIns="45700" anchor="t" anchorCtr="0">
            <a:normAutofit fontScale="25000" lnSpcReduction="20000"/>
          </a:bodyPr>
          <a:lstStyle/>
          <a:p>
            <a:pPr marL="457200" lvl="0" indent="-355600" algn="l" rtl="0">
              <a:lnSpc>
                <a:spcPct val="115000"/>
              </a:lnSpc>
              <a:spcBef>
                <a:spcPts val="481"/>
              </a:spcBef>
              <a:spcAft>
                <a:spcPts val="0"/>
              </a:spcAft>
              <a:buSzPct val="100000"/>
              <a:buFont typeface="Trebuchet MS"/>
              <a:buChar char="●"/>
            </a:pPr>
            <a:r>
              <a:rPr lang="en" sz="6400" b="1" i="1" dirty="0">
                <a:latin typeface="Trebuchet MS"/>
                <a:ea typeface="Trebuchet MS"/>
                <a:cs typeface="Trebuchet MS"/>
                <a:sym typeface="Trebuchet MS"/>
              </a:rPr>
              <a:t>Comprehensive Needs Assessmen</a:t>
            </a:r>
            <a:r>
              <a:rPr lang="en-US" sz="6400" b="1" i="1" dirty="0">
                <a:latin typeface="Trebuchet MS"/>
                <a:ea typeface="Trebuchet MS"/>
                <a:cs typeface="Trebuchet MS"/>
                <a:sym typeface="Trebuchet MS"/>
              </a:rPr>
              <a:t>t</a:t>
            </a:r>
          </a:p>
          <a:p>
            <a:pPr lvl="1">
              <a:spcBef>
                <a:spcPts val="481"/>
              </a:spcBef>
              <a:buSzPct val="100000"/>
              <a:buFont typeface="Trebuchet MS"/>
              <a:buChar char="●"/>
            </a:pPr>
            <a:r>
              <a:rPr lang="en-US" sz="4800" b="1" u="sng" dirty="0">
                <a:latin typeface="Trebuchet MS"/>
                <a:ea typeface="Trebuchet MS"/>
                <a:cs typeface="Trebuchet MS"/>
                <a:sym typeface="Trebuchet MS"/>
              </a:rPr>
              <a:t>ELA:</a:t>
            </a:r>
            <a:r>
              <a:rPr lang="en-US" sz="4800" i="1" dirty="0">
                <a:latin typeface="Trebuchet MS"/>
                <a:ea typeface="Trebuchet MS"/>
                <a:cs typeface="Trebuchet MS"/>
                <a:sym typeface="Trebuchet MS"/>
              </a:rPr>
              <a:t>  </a:t>
            </a:r>
            <a:r>
              <a:rPr lang="en" sz="4800" i="1" dirty="0">
                <a:latin typeface="Trebuchet MS"/>
                <a:ea typeface="Trebuchet MS"/>
                <a:cs typeface="Trebuchet MS"/>
                <a:sym typeface="Trebuchet MS"/>
              </a:rPr>
              <a:t>Expand academic vocabulary – Improve Reading endurance – Construct text-based multi-paragraph essay.</a:t>
            </a:r>
          </a:p>
          <a:p>
            <a:pPr lvl="1">
              <a:spcBef>
                <a:spcPts val="481"/>
              </a:spcBef>
              <a:buSzPct val="100000"/>
              <a:buFont typeface="Trebuchet MS"/>
              <a:buChar char="●"/>
            </a:pPr>
            <a:r>
              <a:rPr lang="en" sz="4800" b="1" u="sng" dirty="0">
                <a:latin typeface="Trebuchet MS"/>
                <a:ea typeface="Trebuchet MS"/>
                <a:cs typeface="Trebuchet MS"/>
                <a:sym typeface="Trebuchet MS"/>
              </a:rPr>
              <a:t>Math:</a:t>
            </a:r>
            <a:r>
              <a:rPr lang="en" sz="4800" i="1" dirty="0">
                <a:latin typeface="Trebuchet MS"/>
                <a:ea typeface="Trebuchet MS"/>
                <a:cs typeface="Trebuchet MS"/>
                <a:sym typeface="Trebuchet MS"/>
              </a:rPr>
              <a:t>  </a:t>
            </a:r>
            <a:r>
              <a:rPr lang="en-US" sz="4800" i="1" dirty="0">
                <a:latin typeface="Trebuchet MS"/>
                <a:ea typeface="Trebuchet MS"/>
                <a:cs typeface="Trebuchet MS"/>
                <a:sym typeface="Trebuchet MS"/>
              </a:rPr>
              <a:t>Enhance foundational math skills – Learn algebraic vocabulary – Deconstruct mathematic word problems</a:t>
            </a:r>
          </a:p>
          <a:p>
            <a:pPr lvl="1">
              <a:spcBef>
                <a:spcPts val="481"/>
              </a:spcBef>
              <a:buSzPct val="100000"/>
              <a:buFont typeface="Trebuchet MS"/>
              <a:buChar char="●"/>
            </a:pPr>
            <a:endParaRPr lang="en" sz="2500" i="1"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 sz="6400" b="1" i="1" dirty="0">
                <a:latin typeface="Trebuchet MS"/>
                <a:ea typeface="Trebuchet MS"/>
                <a:cs typeface="Trebuchet MS"/>
                <a:sym typeface="Trebuchet MS"/>
              </a:rPr>
              <a:t>Activities to Support Needs</a:t>
            </a:r>
          </a:p>
          <a:p>
            <a:pPr marL="101600" indent="0">
              <a:buSzPct val="100000"/>
              <a:buNone/>
            </a:pPr>
            <a:r>
              <a:rPr lang="en" sz="5600" i="1" dirty="0">
                <a:latin typeface="Trebuchet MS"/>
                <a:ea typeface="Trebuchet MS"/>
                <a:cs typeface="Trebuchet MS"/>
                <a:sym typeface="Trebuchet MS"/>
              </a:rPr>
              <a:t>	</a:t>
            </a:r>
            <a:r>
              <a:rPr lang="en-US" sz="4800" dirty="0">
                <a:latin typeface="Trebuchet MS"/>
                <a:ea typeface="Trebuchet MS"/>
                <a:cs typeface="Trebuchet MS"/>
                <a:sym typeface="Trebuchet MS"/>
              </a:rPr>
              <a:t>Hire a paraprofessional to push in/pull out into ELA &amp; Math classes. </a:t>
            </a:r>
          </a:p>
          <a:p>
            <a:pPr marL="596900" lvl="1" indent="0">
              <a:buSzPct val="100000"/>
              <a:buNone/>
            </a:pPr>
            <a:r>
              <a:rPr lang="en-US" sz="4800" dirty="0">
                <a:latin typeface="Trebuchet MS"/>
                <a:ea typeface="Trebuchet MS"/>
                <a:cs typeface="Trebuchet MS"/>
                <a:sym typeface="Trebuchet MS"/>
              </a:rPr>
              <a:t>	Offer morning &amp; Saturday tutorial for both ELA and Math courses.</a:t>
            </a:r>
          </a:p>
          <a:p>
            <a:pPr marL="596900" lvl="1" indent="0">
              <a:buSzPct val="100000"/>
              <a:buNone/>
            </a:pPr>
            <a:r>
              <a:rPr lang="en-US" sz="4800" dirty="0">
                <a:latin typeface="Trebuchet MS"/>
                <a:ea typeface="Trebuchet MS"/>
                <a:cs typeface="Trebuchet MS"/>
                <a:sym typeface="Trebuchet MS"/>
              </a:rPr>
              <a:t>	Staff professional development</a:t>
            </a:r>
            <a:r>
              <a:rPr lang="en-US" sz="4800" i="1" dirty="0">
                <a:latin typeface="Trebuchet MS"/>
                <a:ea typeface="Trebuchet MS"/>
                <a:cs typeface="Trebuchet MS"/>
                <a:sym typeface="Trebuchet MS"/>
              </a:rPr>
              <a:t>. </a:t>
            </a:r>
          </a:p>
          <a:p>
            <a:pPr marL="596900" lvl="1" indent="0">
              <a:buSzPct val="100000"/>
              <a:buNone/>
            </a:pPr>
            <a:endParaRPr sz="3100" i="1"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 sz="6400" b="1" i="1" dirty="0">
                <a:latin typeface="Trebuchet MS"/>
                <a:ea typeface="Trebuchet MS"/>
                <a:cs typeface="Trebuchet MS"/>
                <a:sym typeface="Trebuchet MS"/>
              </a:rPr>
              <a:t>Parent and Family Engagement Plan (PFEP)</a:t>
            </a:r>
          </a:p>
          <a:p>
            <a:pPr marL="101600" lvl="0" indent="0" algn="l" rtl="0">
              <a:lnSpc>
                <a:spcPct val="115000"/>
              </a:lnSpc>
              <a:spcBef>
                <a:spcPts val="0"/>
              </a:spcBef>
              <a:spcAft>
                <a:spcPts val="0"/>
              </a:spcAft>
              <a:buSzPct val="100000"/>
              <a:buNone/>
            </a:pPr>
            <a:r>
              <a:rPr lang="en" sz="5600" i="1" dirty="0">
                <a:latin typeface="Trebuchet MS"/>
                <a:ea typeface="Trebuchet MS"/>
                <a:cs typeface="Trebuchet MS"/>
                <a:sym typeface="Trebuchet MS"/>
              </a:rPr>
              <a:t>     	</a:t>
            </a:r>
            <a:r>
              <a:rPr lang="en-US" sz="4800" dirty="0">
                <a:latin typeface="Trebuchet MS"/>
                <a:ea typeface="Trebuchet MS"/>
                <a:cs typeface="Trebuchet MS"/>
                <a:sym typeface="Trebuchet MS"/>
              </a:rPr>
              <a:t>Stakeholder involvement – Staff trainings – Parent trainings – Communication</a:t>
            </a:r>
          </a:p>
          <a:p>
            <a:pPr marL="101600" lvl="0" indent="0" algn="l" rtl="0">
              <a:lnSpc>
                <a:spcPct val="115000"/>
              </a:lnSpc>
              <a:spcBef>
                <a:spcPts val="0"/>
              </a:spcBef>
              <a:spcAft>
                <a:spcPts val="0"/>
              </a:spcAft>
              <a:buSzPct val="100000"/>
              <a:buNone/>
            </a:pPr>
            <a:endParaRPr sz="3700" i="1"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 sz="6400" b="1" i="1" dirty="0">
                <a:latin typeface="Trebuchet MS"/>
                <a:ea typeface="Trebuchet MS"/>
                <a:cs typeface="Trebuchet MS"/>
                <a:sym typeface="Trebuchet MS"/>
              </a:rPr>
              <a:t>Narrative Components</a:t>
            </a:r>
          </a:p>
          <a:p>
            <a:pPr marL="101600" lvl="0" indent="0">
              <a:buSzPct val="100000"/>
              <a:buNone/>
            </a:pPr>
            <a:r>
              <a:rPr lang="en-US" sz="5400" i="1" dirty="0">
                <a:latin typeface="Trebuchet MS"/>
                <a:ea typeface="Trebuchet MS"/>
                <a:cs typeface="Trebuchet MS"/>
                <a:sym typeface="Trebuchet MS"/>
              </a:rPr>
              <a:t>	</a:t>
            </a:r>
            <a:r>
              <a:rPr lang="en-US" sz="4800" dirty="0">
                <a:latin typeface="Trebuchet MS"/>
                <a:ea typeface="Trebuchet MS"/>
                <a:cs typeface="Trebuchet MS"/>
                <a:sym typeface="Trebuchet MS"/>
              </a:rPr>
              <a:t>Post-secondary Opportunities – Well Rounded Education – Non-Academic Skills</a:t>
            </a:r>
            <a:endParaRPr sz="4800" dirty="0">
              <a:latin typeface="Trebuchet MS"/>
              <a:ea typeface="Trebuchet MS"/>
              <a:cs typeface="Trebuchet MS"/>
              <a:sym typeface="Trebuchet MS"/>
            </a:endParaRPr>
          </a:p>
          <a:p>
            <a:pPr marL="0" lvl="0" indent="0" algn="l" rtl="0">
              <a:lnSpc>
                <a:spcPct val="115000"/>
              </a:lnSpc>
              <a:spcBef>
                <a:spcPts val="351"/>
              </a:spcBef>
              <a:spcAft>
                <a:spcPts val="0"/>
              </a:spcAft>
              <a:buClr>
                <a:schemeClr val="dk1"/>
              </a:buClr>
              <a:buSzPct val="38000"/>
              <a:buNone/>
            </a:pPr>
            <a:endParaRPr sz="5000" i="1" dirty="0">
              <a:latin typeface="Trebuchet MS"/>
              <a:ea typeface="Trebuchet MS"/>
              <a:cs typeface="Trebuchet MS"/>
              <a:sym typeface="Trebuchet MS"/>
            </a:endParaRPr>
          </a:p>
          <a:p>
            <a:pPr marL="0" lvl="0" indent="0" algn="l" rtl="0">
              <a:lnSpc>
                <a:spcPct val="115000"/>
              </a:lnSpc>
              <a:spcBef>
                <a:spcPts val="481"/>
              </a:spcBef>
              <a:spcAft>
                <a:spcPts val="0"/>
              </a:spcAft>
              <a:buClr>
                <a:schemeClr val="dk1"/>
              </a:buClr>
              <a:buSzPct val="52000"/>
              <a:buNone/>
            </a:pPr>
            <a:r>
              <a:rPr lang="en" sz="5000" i="1" dirty="0">
                <a:highlight>
                  <a:srgbClr val="FFFF00"/>
                </a:highlight>
                <a:latin typeface="Trebuchet MS"/>
                <a:ea typeface="Trebuchet MS"/>
                <a:cs typeface="Trebuchet MS"/>
                <a:sym typeface="Trebuchet MS"/>
              </a:rPr>
              <a:t> </a:t>
            </a:r>
            <a:endParaRPr sz="5000" i="1" dirty="0">
              <a:highlight>
                <a:srgbClr val="FFFF00"/>
              </a:highlight>
              <a:latin typeface="Trebuchet MS"/>
              <a:ea typeface="Trebuchet MS"/>
              <a:cs typeface="Trebuchet MS"/>
              <a:sym typeface="Trebuchet MS"/>
            </a:endParaRPr>
          </a:p>
          <a:p>
            <a:pPr marL="0" lvl="0" indent="0" algn="l" rtl="0">
              <a:lnSpc>
                <a:spcPct val="115000"/>
              </a:lnSpc>
              <a:spcBef>
                <a:spcPts val="481"/>
              </a:spcBef>
              <a:spcAft>
                <a:spcPts val="0"/>
              </a:spcAft>
              <a:buClr>
                <a:schemeClr val="dk1"/>
              </a:buClr>
              <a:buSzPct val="52000"/>
              <a:buNone/>
            </a:pPr>
            <a:r>
              <a:rPr lang="en" sz="5000" b="1" i="1" dirty="0">
                <a:latin typeface="Trebuchet MS"/>
                <a:ea typeface="Trebuchet MS"/>
                <a:cs typeface="Trebuchet MS"/>
                <a:sym typeface="Trebuchet MS"/>
              </a:rPr>
              <a:t>Show off your Title I program!</a:t>
            </a:r>
            <a:endParaRPr sz="5000" b="1" i="1" dirty="0">
              <a:latin typeface="Trebuchet MS"/>
              <a:ea typeface="Trebuchet MS"/>
              <a:cs typeface="Trebuchet MS"/>
              <a:sym typeface="Trebuchet MS"/>
            </a:endParaRPr>
          </a:p>
        </p:txBody>
      </p:sp>
      <p:sp>
        <p:nvSpPr>
          <p:cNvPr id="125" name="Google Shape;125;g146c891d9bd_0_381"/>
          <p:cNvSpPr txBox="1">
            <a:spLocks noGrp="1"/>
          </p:cNvSpPr>
          <p:nvPr>
            <p:ph type="title" idx="4294967295"/>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Our Schoolwide Plan (SWP)</a:t>
            </a:r>
            <a:endParaRPr sz="3000" b="1">
              <a:latin typeface="Trebuchet MS"/>
              <a:ea typeface="Trebuchet MS"/>
              <a:cs typeface="Trebuchet MS"/>
              <a:sym typeface="Trebuchet MS"/>
            </a:endParaRPr>
          </a:p>
        </p:txBody>
      </p:sp>
      <p:sp>
        <p:nvSpPr>
          <p:cNvPr id="126" name="Google Shape;126;g146c891d9bd_0_38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46c891d9bd_0_439"/>
          <p:cNvSpPr txBox="1">
            <a:spLocks noGrp="1"/>
          </p:cNvSpPr>
          <p:nvPr>
            <p:ph type="body" idx="4294967295"/>
          </p:nvPr>
        </p:nvSpPr>
        <p:spPr>
          <a:xfrm>
            <a:off x="601134" y="1276030"/>
            <a:ext cx="79332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 sz="2200" dirty="0">
                <a:latin typeface="Trebuchet MS"/>
                <a:ea typeface="Trebuchet MS"/>
                <a:cs typeface="Trebuchet MS"/>
                <a:sym typeface="Trebuchet MS"/>
              </a:rPr>
              <a:t>To meet our expected outcomes, we are using this year’s Title I funds for the following:</a:t>
            </a:r>
            <a:endParaRPr sz="2200" dirty="0">
              <a:latin typeface="Trebuchet MS"/>
              <a:ea typeface="Trebuchet MS"/>
              <a:cs typeface="Trebuchet MS"/>
              <a:sym typeface="Trebuchet MS"/>
            </a:endParaRPr>
          </a:p>
        </p:txBody>
      </p:sp>
      <p:sp>
        <p:nvSpPr>
          <p:cNvPr id="134" name="Google Shape;134;g146c891d9bd_0_439"/>
          <p:cNvSpPr txBox="1">
            <a:spLocks noGrp="1"/>
          </p:cNvSpPr>
          <p:nvPr>
            <p:ph type="body" idx="4294967295"/>
          </p:nvPr>
        </p:nvSpPr>
        <p:spPr>
          <a:xfrm>
            <a:off x="457200" y="1832230"/>
            <a:ext cx="8229600" cy="3010500"/>
          </a:xfrm>
          <a:prstGeom prst="rect">
            <a:avLst/>
          </a:prstGeom>
          <a:noFill/>
          <a:ln>
            <a:noFill/>
          </a:ln>
        </p:spPr>
        <p:txBody>
          <a:bodyPr spcFirstLastPara="1" wrap="square" lIns="91425" tIns="45700" rIns="91425" bIns="45700" anchor="t" anchorCtr="0">
            <a:noAutofit/>
          </a:bodyPr>
          <a:lstStyle/>
          <a:p>
            <a:pPr marL="342900" lvl="0" indent="-330200" algn="l" rtl="0">
              <a:lnSpc>
                <a:spcPct val="115000"/>
              </a:lnSpc>
              <a:spcBef>
                <a:spcPts val="0"/>
              </a:spcBef>
              <a:spcAft>
                <a:spcPts val="0"/>
              </a:spcAft>
              <a:buClr>
                <a:schemeClr val="dk1"/>
              </a:buClr>
              <a:buSzPts val="2000"/>
              <a:buFont typeface="Trebuchet MS"/>
              <a:buChar char="●"/>
            </a:pPr>
            <a:r>
              <a:rPr lang="en" sz="2000" b="1" dirty="0">
                <a:latin typeface="Trebuchet MS"/>
                <a:ea typeface="Trebuchet MS"/>
                <a:cs typeface="Trebuchet MS"/>
                <a:sym typeface="Trebuchet MS"/>
              </a:rPr>
              <a:t>Classroom Instruction</a:t>
            </a:r>
            <a:endParaRPr sz="2000" dirty="0">
              <a:latin typeface="Trebuchet MS"/>
              <a:ea typeface="Trebuchet MS"/>
              <a:cs typeface="Trebuchet MS"/>
              <a:sym typeface="Trebuchet MS"/>
            </a:endParaRPr>
          </a:p>
          <a:p>
            <a:pPr marL="0" lvl="1" indent="-260350" algn="l" rtl="0">
              <a:lnSpc>
                <a:spcPct val="115000"/>
              </a:lnSpc>
              <a:spcAft>
                <a:spcPts val="0"/>
              </a:spcAft>
              <a:buClr>
                <a:schemeClr val="dk1"/>
              </a:buClr>
              <a:buSzPts val="1800"/>
              <a:buFont typeface="Trebuchet MS"/>
              <a:buChar char="•"/>
            </a:pPr>
            <a:r>
              <a:rPr lang="en-US" sz="1800" u="sng" dirty="0">
                <a:latin typeface="Trebuchet MS"/>
                <a:ea typeface="Trebuchet MS"/>
                <a:cs typeface="Trebuchet MS"/>
                <a:sym typeface="Trebuchet MS"/>
              </a:rPr>
              <a:t>Paraprofessional position(s) – Ms. Rose</a:t>
            </a:r>
          </a:p>
          <a:p>
            <a:pPr marL="0" lvl="1" indent="0" algn="l" rtl="0">
              <a:lnSpc>
                <a:spcPct val="115000"/>
              </a:lnSpc>
              <a:spcAft>
                <a:spcPts val="0"/>
              </a:spcAft>
              <a:buClr>
                <a:schemeClr val="dk1"/>
              </a:buClr>
              <a:buSzPts val="1800"/>
              <a:buNone/>
            </a:pPr>
            <a:r>
              <a:rPr lang="en" sz="1800" dirty="0">
                <a:latin typeface="Trebuchet MS"/>
                <a:ea typeface="Trebuchet MS"/>
                <a:cs typeface="Trebuchet MS"/>
                <a:sym typeface="Trebuchet MS"/>
              </a:rPr>
              <a:t>    </a:t>
            </a:r>
            <a:r>
              <a:rPr lang="en-US" sz="1200" dirty="0">
                <a:latin typeface="Trebuchet MS"/>
                <a:ea typeface="Trebuchet MS"/>
                <a:cs typeface="Trebuchet MS"/>
                <a:sym typeface="Trebuchet MS"/>
              </a:rPr>
              <a:t>Ms. Rose will push into or pull out of classrooms students with whom the teacher has identified as struggling with </a:t>
            </a:r>
          </a:p>
          <a:p>
            <a:pPr marL="0" lvl="1" indent="0" algn="l" rtl="0">
              <a:lnSpc>
                <a:spcPct val="115000"/>
              </a:lnSpc>
              <a:spcAft>
                <a:spcPts val="0"/>
              </a:spcAft>
              <a:buClr>
                <a:schemeClr val="dk1"/>
              </a:buClr>
              <a:buSzPts val="1800"/>
              <a:buNone/>
            </a:pPr>
            <a:r>
              <a:rPr lang="en-US" sz="1200" dirty="0">
                <a:latin typeface="Trebuchet MS"/>
                <a:ea typeface="Trebuchet MS"/>
                <a:cs typeface="Trebuchet MS"/>
                <a:sym typeface="Trebuchet MS"/>
              </a:rPr>
              <a:t>      particular benchmarks in the subject areas of math or language arts.      </a:t>
            </a:r>
          </a:p>
          <a:p>
            <a:pPr marL="0" lvl="1" indent="0" algn="l" rtl="0">
              <a:lnSpc>
                <a:spcPct val="115000"/>
              </a:lnSpc>
              <a:spcAft>
                <a:spcPts val="0"/>
              </a:spcAft>
              <a:buClr>
                <a:schemeClr val="dk1"/>
              </a:buClr>
              <a:buSzPts val="1800"/>
              <a:buNone/>
            </a:pPr>
            <a:endParaRPr lang="en-US" sz="1800" dirty="0">
              <a:latin typeface="Trebuchet MS"/>
              <a:ea typeface="Trebuchet MS"/>
              <a:cs typeface="Trebuchet MS"/>
              <a:sym typeface="Trebuchet MS"/>
            </a:endParaRPr>
          </a:p>
          <a:p>
            <a:pPr marL="285750" lvl="1" indent="-285750" algn="l" rtl="0">
              <a:lnSpc>
                <a:spcPct val="115000"/>
              </a:lnSpc>
              <a:spcAft>
                <a:spcPts val="0"/>
              </a:spcAft>
              <a:buClr>
                <a:schemeClr val="dk1"/>
              </a:buClr>
              <a:buSzPts val="1800"/>
              <a:buFont typeface="Arial" panose="020B0604020202020204" pitchFamily="34" charset="0"/>
              <a:buChar char="•"/>
            </a:pPr>
            <a:r>
              <a:rPr lang="en-US" sz="1800" u="sng" dirty="0">
                <a:latin typeface="Trebuchet MS"/>
                <a:ea typeface="Trebuchet MS"/>
                <a:cs typeface="Trebuchet MS"/>
                <a:sym typeface="Trebuchet MS"/>
              </a:rPr>
              <a:t>Extended learning opportunities – Tutorial Program</a:t>
            </a:r>
          </a:p>
          <a:p>
            <a:pPr marL="0" lvl="1" indent="0" algn="l" rtl="0">
              <a:lnSpc>
                <a:spcPct val="115000"/>
              </a:lnSpc>
              <a:spcAft>
                <a:spcPts val="0"/>
              </a:spcAft>
              <a:buClr>
                <a:schemeClr val="dk1"/>
              </a:buClr>
              <a:buSzPts val="1800"/>
              <a:buNone/>
            </a:pPr>
            <a:r>
              <a:rPr lang="en-US" sz="1200" dirty="0">
                <a:latin typeface="Trebuchet MS"/>
                <a:ea typeface="Trebuchet MS"/>
                <a:cs typeface="Trebuchet MS"/>
                <a:sym typeface="Trebuchet MS"/>
              </a:rPr>
              <a:t>      Identified students will have the opportunity to attend morning tutorial from 8:00AM – 9:00AM Tuesdays and </a:t>
            </a:r>
          </a:p>
          <a:p>
            <a:pPr marL="0" lvl="1" indent="0" algn="l" rtl="0">
              <a:lnSpc>
                <a:spcPct val="115000"/>
              </a:lnSpc>
              <a:spcAft>
                <a:spcPts val="0"/>
              </a:spcAft>
              <a:buClr>
                <a:schemeClr val="dk1"/>
              </a:buClr>
              <a:buSzPts val="1800"/>
              <a:buNone/>
            </a:pPr>
            <a:r>
              <a:rPr lang="en-US" sz="1200" dirty="0">
                <a:latin typeface="Trebuchet MS"/>
                <a:ea typeface="Trebuchet MS"/>
                <a:cs typeface="Trebuchet MS"/>
                <a:sym typeface="Trebuchet MS"/>
              </a:rPr>
              <a:t>      Thursdays as well as Saturday mornings from 9:00AM – 12:00PM</a:t>
            </a:r>
            <a:endParaRPr sz="1200" dirty="0">
              <a:latin typeface="Trebuchet MS"/>
              <a:ea typeface="Trebuchet MS"/>
              <a:cs typeface="Trebuchet MS"/>
              <a:sym typeface="Trebuchet MS"/>
            </a:endParaRPr>
          </a:p>
          <a:p>
            <a:pPr marL="0" lvl="0" indent="0" algn="l" rtl="0">
              <a:lnSpc>
                <a:spcPct val="115000"/>
              </a:lnSpc>
              <a:spcBef>
                <a:spcPts val="440"/>
              </a:spcBef>
              <a:spcAft>
                <a:spcPts val="0"/>
              </a:spcAft>
              <a:buClr>
                <a:schemeClr val="dk1"/>
              </a:buClr>
              <a:buSzPts val="2200"/>
              <a:buNone/>
            </a:pPr>
            <a:endParaRPr dirty="0"/>
          </a:p>
        </p:txBody>
      </p:sp>
      <p:sp>
        <p:nvSpPr>
          <p:cNvPr id="135" name="Google Shape;135;g146c891d9bd_0_439"/>
          <p:cNvSpPr txBox="1">
            <a:spLocks noGrp="1"/>
          </p:cNvSpPr>
          <p:nvPr>
            <p:ph type="title" idx="4294967295"/>
          </p:nvPr>
        </p:nvSpPr>
        <p:spPr>
          <a:xfrm>
            <a:off x="457200" y="359612"/>
            <a:ext cx="8229600" cy="774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dirty="0">
                <a:latin typeface="Trebuchet MS"/>
                <a:ea typeface="Trebuchet MS"/>
                <a:cs typeface="Trebuchet MS"/>
                <a:sym typeface="Trebuchet MS"/>
              </a:rPr>
              <a:t>Title I Focus</a:t>
            </a:r>
            <a:endParaRPr sz="3000" dirty="0">
              <a:latin typeface="Trebuchet MS"/>
              <a:ea typeface="Trebuchet MS"/>
              <a:cs typeface="Trebuchet MS"/>
              <a:sym typeface="Trebuchet MS"/>
            </a:endParaRPr>
          </a:p>
        </p:txBody>
      </p:sp>
      <p:sp>
        <p:nvSpPr>
          <p:cNvPr id="136" name="Google Shape;136;g146c891d9bd_0_43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529D3132286C542A4AD20219C34DF8C" ma:contentTypeVersion="3" ma:contentTypeDescription="A Microsoft InfoPath Form Template." ma:contentTypeScope="" ma:versionID="d0b5af91a1879dca86ee9c6532b5179d">
  <xsd:schema xmlns:xsd="http://www.w3.org/2001/XMLSchema" xmlns:xs="http://www.w3.org/2001/XMLSchema" xmlns:p="http://schemas.microsoft.com/office/2006/metadata/properties" xmlns:ns2="07e5bf89-2325-40ce-80fd-96d0b26d4a52" targetNamespace="http://schemas.microsoft.com/office/2006/metadata/properties" ma:root="true" ma:fieldsID="fb50b9167e6e684a920278c475115faa" ns2:_="">
    <xsd:import namespace="07e5bf89-2325-40ce-80fd-96d0b26d4a52"/>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5bf89-2325-40ce-80fd-96d0b26d4a52" elementFormDefault="qualified">
    <xsd:import namespace="http://schemas.microsoft.com/office/2006/documentManagement/types"/>
    <xsd:import namespace="http://schemas.microsoft.com/office/infopath/2007/PartnerControls"/>
    <xsd:element name="FormName" ma:index="4" nillable="true" ma:displayName="Form Name" ma:internalName="FormName">
      <xsd:simpleType>
        <xsd:restriction base="dms:Text"/>
      </xsd:simpleType>
    </xsd:element>
    <xsd:element name="FormCategory" ma:index="5" nillable="true" ma:displayName="Form Category" ma:internalName="FormCategory">
      <xsd:simpleType>
        <xsd:restriction base="dms:Text"/>
      </xsd:simpleType>
    </xsd:element>
    <xsd:element name="FormVersion" ma:index="6" nillable="true" ma:displayName="Form Version" ma:internalName="FormVersion">
      <xsd:simpleType>
        <xsd:restriction base="dms:Text"/>
      </xsd:simpleType>
    </xsd:element>
    <xsd:element name="FormId" ma:index="7" nillable="true" ma:displayName="Form ID" ma:internalName="FormId">
      <xsd:simpleType>
        <xsd:restriction base="dms:Text"/>
      </xsd:simpleType>
    </xsd:element>
    <xsd:element name="FormLocale" ma:index="8" nillable="true" ma:displayName="Form Locale" ma:internalName="FormLocale">
      <xsd:simpleType>
        <xsd:restriction base="dms:Text"/>
      </xsd:simpleType>
    </xsd:element>
    <xsd:element name="FormDescription" ma:index="9" nillable="true" ma:displayName="Form Description" ma:internalName="FormDescription">
      <xsd:simpleType>
        <xsd:restriction base="dms:Text"/>
      </xsd:simpleType>
    </xsd:element>
    <xsd:element name="CustomContentTypeId" ma:index="10" nillable="true" ma:displayName="Content Type ID" ma:hidden="true" ma:internalName="CustomContentTypeId">
      <xsd:simpleType>
        <xsd:restriction base="dms:Text"/>
      </xsd:simpleType>
    </xsd:element>
    <xsd:element name="ShowInCatalog" ma:index="11"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rmId xmlns="07e5bf89-2325-40ce-80fd-96d0b26d4a52" xsi:nil="true"/>
    <FormCategory xmlns="07e5bf89-2325-40ce-80fd-96d0b26d4a52" xsi:nil="true"/>
    <FormLocale xmlns="07e5bf89-2325-40ce-80fd-96d0b26d4a52" xsi:nil="true"/>
    <FormDescription xmlns="07e5bf89-2325-40ce-80fd-96d0b26d4a52" xsi:nil="true"/>
    <CustomContentTypeId xmlns="07e5bf89-2325-40ce-80fd-96d0b26d4a52" xsi:nil="true"/>
    <ShowInCatalog xmlns="07e5bf89-2325-40ce-80fd-96d0b26d4a52">false</ShowInCatalog>
    <FormName xmlns="07e5bf89-2325-40ce-80fd-96d0b26d4a52" xsi:nil="true"/>
    <FormVersion xmlns="07e5bf89-2325-40ce-80fd-96d0b26d4a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CFFFF4-B364-4565-984C-16E9463AA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5bf89-2325-40ce-80fd-96d0b26d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7243F6-C44D-4B4E-BFA7-90CEDAD5AC13}">
  <ds:schemaRefs>
    <ds:schemaRef ds:uri="http://purl.org/dc/terms/"/>
    <ds:schemaRef ds:uri="http://schemas.microsoft.com/office/infopath/2007/PartnerControls"/>
    <ds:schemaRef ds:uri="http://www.w3.org/XML/1998/namespace"/>
    <ds:schemaRef ds:uri="http://schemas.microsoft.com/office/2006/metadata/properties"/>
    <ds:schemaRef ds:uri="07e5bf89-2325-40ce-80fd-96d0b26d4a52"/>
    <ds:schemaRef ds:uri="http://purl.org/dc/elements/1.1/"/>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ADBC171-F118-4033-B2B1-7748B3856A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TotalTime>
  <Words>2734</Words>
  <Application>Microsoft Office PowerPoint</Application>
  <PresentationFormat>On-screen Show (16:9)</PresentationFormat>
  <Paragraphs>288</Paragraphs>
  <Slides>25</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Times New Roman</vt:lpstr>
      <vt:lpstr>Trebuchet MS</vt:lpstr>
      <vt:lpstr>Simple Light</vt:lpstr>
      <vt:lpstr>Microsoft Word 97 - 2003 Document</vt:lpstr>
      <vt:lpstr>PowerPoint Presentation</vt:lpstr>
      <vt:lpstr>Purpose of Meeting</vt:lpstr>
      <vt:lpstr>What is Title I?</vt:lpstr>
      <vt:lpstr>How does a school become Title I?</vt:lpstr>
      <vt:lpstr>What does it mean for our School?</vt:lpstr>
      <vt:lpstr>What does it mean for our School?</vt:lpstr>
      <vt:lpstr>PowerPoint Presentation</vt:lpstr>
      <vt:lpstr>Our Schoolwide Plan (SWP)</vt:lpstr>
      <vt:lpstr>Title I Focus</vt:lpstr>
      <vt:lpstr>Title I Focus</vt:lpstr>
      <vt:lpstr>Parent &amp; Family Engagement  </vt:lpstr>
      <vt:lpstr>Parent &amp; Family Engagement Plan</vt:lpstr>
      <vt:lpstr>Parent &amp; Family Engagement Plan</vt:lpstr>
      <vt:lpstr>Parent Trainings</vt:lpstr>
      <vt:lpstr>School-Parent Compact</vt:lpstr>
      <vt:lpstr>School-Parent Compact</vt:lpstr>
      <vt:lpstr>Parents’ Right to Know</vt:lpstr>
      <vt:lpstr>Parents’ Right to Know</vt:lpstr>
      <vt:lpstr>PowerPoint Presentation</vt:lpstr>
      <vt:lpstr>  Migrant Education Program</vt:lpstr>
      <vt:lpstr>PowerPoint Presentation</vt:lpstr>
      <vt:lpstr>Students Experiencing Homelessness Every Student Has the Right to an Education</vt:lpstr>
      <vt:lpstr>Students Experiencing Homelessness</vt:lpstr>
      <vt:lpstr> Students Experiencing Homelessness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Sanchez</dc:creator>
  <cp:lastModifiedBy>Eric Gross</cp:lastModifiedBy>
  <cp:revision>5</cp:revision>
  <dcterms:modified xsi:type="dcterms:W3CDTF">2024-09-30T17:06:38Z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0x010100F8EF98760CBA4A94994F13BA881038FA006529D3132286C542A4AD20219C34DF8C</vt:lpwstr>
  </property>
  <property fmtid="{D5CDD505-2E9C-101B-9397-08002B2CF9AE}" pid="3" name="SharedWithUsers">
    <vt:lpwstr>1601;#Alesia Boxill</vt:lpwstr>
  </property>
</Properties>
</file>